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12192000"/>
  <p:embeddedFontLst>
    <p:embeddedFont>
      <p:font typeface="MiSans" panose="020B0604020202020204" charset="-122"/>
      <p:regular r:id="rId32"/>
    </p:embeddedFont>
    <p:embeddedFont>
      <p:font typeface="Noto Sans SC" panose="020B0200000000000000" pitchFamily="34" charset="-128"/>
      <p:regular r:id="rId33"/>
      <p:bold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1945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9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0-d2nf6b18bjvh7rlj013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gradFill flip="none" rotWithShape="1">
            <a:gsLst>
              <a:gs pos="0">
                <a:srgbClr val="EAEEF4"/>
              </a:gs>
              <a:gs pos="14000">
                <a:srgbClr val="EFF3F7"/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99607" y="629319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pic>
        <p:nvPicPr>
          <p:cNvPr id="15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80135" y="44450"/>
            <a:ext cx="262890" cy="117030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26745" y="2816860"/>
            <a:ext cx="707580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Empowering Education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Assessment &amp; Analytics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6298" y="657860"/>
            <a:ext cx="1047940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Auto-Grading Beyond Multiple Choice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4267201" y="3391074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7924801" y="3391074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pic>
        <p:nvPicPr>
          <p:cNvPr id="6" name="Image 1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7" name="Image 2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19:59:49-d2nf6d98bjvh7rlj01fg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59055" y="5581650"/>
            <a:ext cx="12192000" cy="131445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27760" y="2645410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Advanced Grading Tools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1127760" y="3359150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Tools like Gradescope and Turnitin score short answers, code, and even essays using rubric-trained models, ensuring consistent feedback.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4728210" y="208597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Dashboards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4728210" y="2799715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generates performance dashboards, providing educators with insights into student progress and areas needing improvement.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8328025" y="2777490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Reducing Workload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8328025" y="3491230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grading significantly reduces educator workload, allowing more time for instructional planning and student interaction.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155" y="905510"/>
            <a:ext cx="1064958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 At-Risk Students Early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6" name="Shape 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8" name="Image 2" descr="https://kimi-img.moonshot.cn/pub/slides/slides_tmpl/image/25-08-27-19:59:48-d2nf6d18bjvh7rlj01d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190" y="1907540"/>
            <a:ext cx="3719830" cy="2069465"/>
          </a:xfrm>
          <a:prstGeom prst="rect">
            <a:avLst/>
          </a:prstGeom>
        </p:spPr>
      </p:pic>
      <p:pic>
        <p:nvPicPr>
          <p:cNvPr id="19" name="Image 3" descr="https://kimi-img.moonshot.cn/pub/slides/slides_tmpl/image/25-08-27-19:59:50-d2nf6dh8bjvh7rlj01gg.png"/>
          <p:cNvPicPr>
            <a:picLocks noChangeAspect="1"/>
          </p:cNvPicPr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>
            <a:off x="-22225" y="3512185"/>
            <a:ext cx="4290060" cy="261620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4057650" y="2143125"/>
            <a:ext cx="7212965" cy="576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Early Intervention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4057650" y="2726055"/>
            <a:ext cx="7212965" cy="1106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Civitas Learning and Brightspace analyze attendance, engagement, and scores to predict students at risk of failing, enabling early intervention.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4057650" y="4046855"/>
            <a:ext cx="7213600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Proactive Retention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4057650" y="4629785"/>
            <a:ext cx="7212965" cy="1106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identifying at-risk students early, educators can implement targeted tutoring and advising, improving retention rates.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Intelligent Tutors &amp; Content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51-d2nf6dp8bjvh7rlj01j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745615" y="1824990"/>
            <a:ext cx="10120630" cy="4395470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2F5BEE">
                  <a:alpha val="17000"/>
                </a:srgbClr>
              </a:gs>
              <a:gs pos="57000">
                <a:srgbClr val="EAEEF4">
                  <a:alpha val="0"/>
                </a:srgbClr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/>
        </p:spPr>
      </p:sp>
      <p:sp>
        <p:nvSpPr>
          <p:cNvPr id="4" name="Text 1"/>
          <p:cNvSpPr/>
          <p:nvPr/>
        </p:nvSpPr>
        <p:spPr>
          <a:xfrm>
            <a:off x="1745615" y="1824990"/>
            <a:ext cx="10120630" cy="4395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41020" y="532130"/>
            <a:ext cx="10993120" cy="979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Virtual Tutors Scale 24-7 Help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177791" y="3709209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8518526" y="3709209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pic>
        <p:nvPicPr>
          <p:cNvPr id="8" name="Image 1" descr="https://kimi-img.moonshot.cn/pub/slides/slides_tmpl/image/25-08-27-19:59:38-d2nf6ah8bjvh7rlj010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660000">
            <a:off x="859790" y="1539875"/>
            <a:ext cx="1212850" cy="1104900"/>
          </a:xfrm>
          <a:prstGeom prst="rect">
            <a:avLst/>
          </a:prstGeom>
        </p:spPr>
      </p:pic>
      <p:pic>
        <p:nvPicPr>
          <p:cNvPr id="9" name="Image 2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6860" y="2763520"/>
            <a:ext cx="534670" cy="537210"/>
          </a:xfrm>
          <a:prstGeom prst="rect">
            <a:avLst/>
          </a:prstGeom>
        </p:spPr>
      </p:pic>
      <p:pic>
        <p:nvPicPr>
          <p:cNvPr id="10" name="Image 3" descr="https://kimi-img.moonshot.cn/pub/slides/slides_tmpl/image/25-08-27-19:59:50-d2nf6dh8bjvh7rlj01i0.png"/>
          <p:cNvPicPr>
            <a:picLocks noChangeAspect="1"/>
          </p:cNvPicPr>
          <p:nvPr/>
        </p:nvPicPr>
        <p:blipFill>
          <a:blip r:embed="rId6">
            <a:alphaModFix amt="60000"/>
          </a:blip>
          <a:stretch>
            <a:fillRect/>
          </a:stretch>
        </p:blipFill>
        <p:spPr>
          <a:xfrm rot="1080000">
            <a:off x="-203835" y="4772025"/>
            <a:ext cx="852805" cy="2002790"/>
          </a:xfrm>
          <a:prstGeom prst="rect">
            <a:avLst/>
          </a:prstGeom>
        </p:spPr>
      </p:pic>
      <p:pic>
        <p:nvPicPr>
          <p:cNvPr id="11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246630" y="2352040"/>
            <a:ext cx="251460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24-7 Support</a:t>
            </a:r>
            <a:endParaRPr lang="en-US" sz="1600" dirty="0"/>
          </a:p>
        </p:txBody>
      </p:sp>
      <p:sp>
        <p:nvSpPr>
          <p:cNvPr id="13" name="Text 6"/>
          <p:cNvSpPr/>
          <p:nvPr/>
        </p:nvSpPr>
        <p:spPr>
          <a:xfrm>
            <a:off x="2268855" y="3138805"/>
            <a:ext cx="2513965" cy="2987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Virtual tutors like Socratic and Watson Tutor provide 24-7 support, answering STEM questions and demonstrating steps to ensure continuous learning.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5568950" y="2359025"/>
            <a:ext cx="251460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Engagement Monitoring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5591175" y="3145790"/>
            <a:ext cx="2513965" cy="298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monitors student engagement during interactions, ensuring that students remain actively involved in their learning.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8852535" y="2379345"/>
            <a:ext cx="251460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Lowering Barriers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8874760" y="3166110"/>
            <a:ext cx="2513965" cy="2959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Virtual tutors lower barriers for shy students, encouraging them to seek help without fear of judgment.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0-d2nf6b18bjvh7rlj0120.jpg"/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46-d2nf6ch8bjvh7rlj01a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99745"/>
            <a:ext cx="12192000" cy="586105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32155" y="753110"/>
            <a:ext cx="1064958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Generates Curriculum Assets</a:t>
            </a:r>
            <a:endParaRPr lang="en-US" sz="1600" dirty="0"/>
          </a:p>
        </p:txBody>
      </p:sp>
      <p:pic>
        <p:nvPicPr>
          <p:cNvPr id="5" name="Image 2" descr="https://kimi-img.moonshot.cn/pub/slides/slides_tmpl/image/25-08-27-19:59:48-d2nf6d18bjvh7rlj01cg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2615883" y="1976755"/>
            <a:ext cx="1348105" cy="1344930"/>
          </a:xfrm>
          <a:prstGeom prst="rect">
            <a:avLst/>
          </a:prstGeom>
        </p:spPr>
      </p:pic>
      <p:pic>
        <p:nvPicPr>
          <p:cNvPr id="6" name="Image 3" descr="https://kimi-img.moonshot.cn/pub/slides/slides_tmpl/image/25-08-27-19:59:47-d2nf6cp8bjvh7rlj0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4748" y="2197418"/>
            <a:ext cx="1244600" cy="1193800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8-27-19:59:38-d2nf6ah8bjvh7rlj010g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700000">
            <a:off x="3609023" y="2885440"/>
            <a:ext cx="530225" cy="483235"/>
          </a:xfrm>
          <a:prstGeom prst="rect">
            <a:avLst/>
          </a:prstGeom>
        </p:spPr>
      </p:pic>
      <p:sp>
        <p:nvSpPr>
          <p:cNvPr id="8" name="Shape 1"/>
          <p:cNvSpPr/>
          <p:nvPr/>
        </p:nvSpPr>
        <p:spPr>
          <a:xfrm>
            <a:off x="6104891" y="2514139"/>
            <a:ext cx="0" cy="2578100"/>
          </a:xfrm>
          <a:prstGeom prst="line">
            <a:avLst/>
          </a:prstGeom>
          <a:noFill/>
          <a:ln w="19050">
            <a:gradFill flip="none" rotWithShape="1">
              <a:gsLst>
                <a:gs pos="0">
                  <a:srgbClr val="2F5BEE">
                    <a:alpha val="61000"/>
                  </a:srgbClr>
                </a:gs>
                <a:gs pos="100000">
                  <a:srgbClr val="8DD4FB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prstDash val="solid"/>
            <a:headEnd type="none"/>
            <a:tailEnd type="none"/>
          </a:ln>
        </p:spPr>
      </p:sp>
      <p:pic>
        <p:nvPicPr>
          <p:cNvPr id="9" name="Image 5" descr="https://kimi-img.moonshot.cn/pub/slides/slides_tmpl/image/25-08-27-19:59:48-d2nf6d18bjvh7rlj01cg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8483600" y="1976755"/>
            <a:ext cx="1348105" cy="1344930"/>
          </a:xfrm>
          <a:prstGeom prst="rect">
            <a:avLst/>
          </a:prstGeom>
        </p:spPr>
      </p:pic>
      <p:pic>
        <p:nvPicPr>
          <p:cNvPr id="10" name="Image 6" descr="https://kimi-img.moonshot.cn/pub/slides/slides_tmpl/image/25-08-27-19:59:47-d2nf6cp8bjvh7rlj0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0850" y="2188143"/>
            <a:ext cx="1244600" cy="1193800"/>
          </a:xfrm>
          <a:prstGeom prst="rect">
            <a:avLst/>
          </a:prstGeom>
        </p:spPr>
      </p:pic>
      <p:pic>
        <p:nvPicPr>
          <p:cNvPr id="11" name="Image 7" descr="https://kimi-img.moonshot.cn/pub/slides/slides_tmpl/image/25-08-27-19:59:38-d2nf6ah8bjvh7rlj010g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700000">
            <a:off x="9476740" y="2885440"/>
            <a:ext cx="530225" cy="483235"/>
          </a:xfrm>
          <a:prstGeom prst="rect">
            <a:avLst/>
          </a:prstGeom>
        </p:spPr>
      </p:pic>
      <p:sp>
        <p:nvSpPr>
          <p:cNvPr id="12" name="Text 2"/>
          <p:cNvSpPr/>
          <p:nvPr/>
        </p:nvSpPr>
        <p:spPr>
          <a:xfrm>
            <a:off x="2913063" y="2289810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4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Text 3"/>
          <p:cNvSpPr/>
          <p:nvPr/>
        </p:nvSpPr>
        <p:spPr>
          <a:xfrm>
            <a:off x="671830" y="3678555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Curriculum Tools</a:t>
            </a:r>
            <a:endParaRPr lang="en-US" sz="1600" dirty="0"/>
          </a:p>
        </p:txBody>
      </p:sp>
      <p:sp>
        <p:nvSpPr>
          <p:cNvPr id="14" name="Text 4"/>
          <p:cNvSpPr/>
          <p:nvPr/>
        </p:nvSpPr>
        <p:spPr>
          <a:xfrm>
            <a:off x="1129348" y="4100830"/>
            <a:ext cx="4083050" cy="2120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Tools like Canva Education and GPT-based assistants draft lesson plans, quizzes, and discussion prompts aligned to educational standards.</a:t>
            </a:r>
            <a:endParaRPr lang="en-US" sz="1600" dirty="0"/>
          </a:p>
        </p:txBody>
      </p:sp>
      <p:sp>
        <p:nvSpPr>
          <p:cNvPr id="15" name="Text 5"/>
          <p:cNvSpPr/>
          <p:nvPr/>
        </p:nvSpPr>
        <p:spPr>
          <a:xfrm>
            <a:off x="8693150" y="2289810"/>
            <a:ext cx="928370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4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6"/>
          <p:cNvSpPr/>
          <p:nvPr/>
        </p:nvSpPr>
        <p:spPr>
          <a:xfrm>
            <a:off x="6539865" y="3678555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Freeing Educator Time</a:t>
            </a:r>
            <a:endParaRPr lang="en-US" sz="1600" dirty="0"/>
          </a:p>
        </p:txBody>
      </p:sp>
      <p:sp>
        <p:nvSpPr>
          <p:cNvPr id="17" name="Text 7"/>
          <p:cNvSpPr/>
          <p:nvPr/>
        </p:nvSpPr>
        <p:spPr>
          <a:xfrm>
            <a:off x="6997383" y="4100830"/>
            <a:ext cx="4083050" cy="2120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automating the generation of curriculum assets, educators can focus on refining pedagogy and enhancing student engagement.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 &amp; Agentic Simulation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1660" y="532130"/>
            <a:ext cx="1047940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Streamline Scheduling and Records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19:59:42-d2nf6bh8bjvh7rlj016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935" y="1658620"/>
            <a:ext cx="751205" cy="1575435"/>
          </a:xfrm>
          <a:prstGeom prst="rect">
            <a:avLst/>
          </a:prstGeom>
        </p:spPr>
      </p:pic>
      <p:pic>
        <p:nvPicPr>
          <p:cNvPr id="5" name="Image 2" descr="https://kimi-img.moonshot.cn/pub/slides/slides_tmpl/image/25-08-27-19:59:42-d2nf6bh8bjvh7rlj016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775" y="1658620"/>
            <a:ext cx="751205" cy="1575435"/>
          </a:xfrm>
          <a:prstGeom prst="rect">
            <a:avLst/>
          </a:prstGeom>
        </p:spPr>
      </p:pic>
      <p:pic>
        <p:nvPicPr>
          <p:cNvPr id="6" name="Image 3" descr="https://kimi-img.moonshot.cn/pub/slides/slides_tmpl/image/25-08-27-19:59:42-d2nf6bh8bjvh7rlj016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6615" y="1658620"/>
            <a:ext cx="751205" cy="1575435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8-27-19:59:42-d2nf6bh8bjvh7rlj016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455" y="1658620"/>
            <a:ext cx="751205" cy="1575435"/>
          </a:xfrm>
          <a:prstGeom prst="rect">
            <a:avLst/>
          </a:prstGeom>
        </p:spPr>
      </p:pic>
      <p:sp>
        <p:nvSpPr>
          <p:cNvPr id="8" name="Shape 1"/>
          <p:cNvSpPr/>
          <p:nvPr/>
        </p:nvSpPr>
        <p:spPr>
          <a:xfrm>
            <a:off x="2143760" y="2068830"/>
            <a:ext cx="2108835" cy="0"/>
          </a:xfrm>
          <a:prstGeom prst="line">
            <a:avLst/>
          </a:prstGeom>
          <a:noFill/>
          <a:ln w="19050">
            <a:gradFill flip="none" rotWithShape="1">
              <a:gsLst>
                <a:gs pos="0">
                  <a:srgbClr val="2C59EE"/>
                </a:gs>
                <a:gs pos="100000">
                  <a:srgbClr val="8DD4FB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prstDash val="sysDot"/>
            <a:headEnd type="none"/>
            <a:tailEnd type="none"/>
          </a:ln>
        </p:spPr>
      </p:sp>
      <p:sp>
        <p:nvSpPr>
          <p:cNvPr id="9" name="Shape 2"/>
          <p:cNvSpPr/>
          <p:nvPr/>
        </p:nvSpPr>
        <p:spPr>
          <a:xfrm>
            <a:off x="5088255" y="2068830"/>
            <a:ext cx="2108835" cy="0"/>
          </a:xfrm>
          <a:prstGeom prst="line">
            <a:avLst/>
          </a:prstGeom>
          <a:noFill/>
          <a:ln w="19050">
            <a:gradFill flip="none" rotWithShape="1">
              <a:gsLst>
                <a:gs pos="0">
                  <a:srgbClr val="2C59EE"/>
                </a:gs>
                <a:gs pos="100000">
                  <a:srgbClr val="8DD4FB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prstDash val="sysDot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8013700" y="2068830"/>
            <a:ext cx="2108835" cy="0"/>
          </a:xfrm>
          <a:prstGeom prst="line">
            <a:avLst/>
          </a:prstGeom>
          <a:noFill/>
          <a:ln w="19050">
            <a:gradFill flip="none" rotWithShape="1">
              <a:gsLst>
                <a:gs pos="0">
                  <a:srgbClr val="2C59EE"/>
                </a:gs>
                <a:gs pos="100000">
                  <a:srgbClr val="8DD4FB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prstDash val="sysDot"/>
            <a:headEnd type="none"/>
            <a:tailEnd type="none"/>
          </a:ln>
        </p:spPr>
      </p:sp>
      <p:pic>
        <p:nvPicPr>
          <p:cNvPr id="11" name="Image 5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12" name="Image 6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3" name="Text 4"/>
          <p:cNvSpPr/>
          <p:nvPr/>
        </p:nvSpPr>
        <p:spPr>
          <a:xfrm>
            <a:off x="1504950" y="1869440"/>
            <a:ext cx="850265" cy="398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5"/>
          <p:cNvSpPr/>
          <p:nvPr/>
        </p:nvSpPr>
        <p:spPr>
          <a:xfrm>
            <a:off x="320675" y="2660650"/>
            <a:ext cx="2805430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Timetables</a:t>
            </a:r>
            <a:endParaRPr lang="en-US" sz="1600" dirty="0"/>
          </a:p>
        </p:txBody>
      </p:sp>
      <p:sp>
        <p:nvSpPr>
          <p:cNvPr id="15" name="Text 6"/>
          <p:cNvSpPr/>
          <p:nvPr/>
        </p:nvSpPr>
        <p:spPr>
          <a:xfrm>
            <a:off x="400685" y="3303905"/>
            <a:ext cx="2720975" cy="3375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Ellucian Banner and Oracle Student Cloud automate timetable optimization, ensuring efficient scheduling of classes and exams.</a:t>
            </a:r>
            <a:endParaRPr lang="en-US" sz="1600" dirty="0"/>
          </a:p>
        </p:txBody>
      </p:sp>
      <p:sp>
        <p:nvSpPr>
          <p:cNvPr id="16" name="Text 7"/>
          <p:cNvSpPr/>
          <p:nvPr/>
        </p:nvSpPr>
        <p:spPr>
          <a:xfrm>
            <a:off x="4425950" y="1869440"/>
            <a:ext cx="850265" cy="398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8"/>
          <p:cNvSpPr/>
          <p:nvPr/>
        </p:nvSpPr>
        <p:spPr>
          <a:xfrm>
            <a:off x="3237230" y="2660650"/>
            <a:ext cx="2818130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Room Allocation</a:t>
            </a:r>
            <a:endParaRPr lang="en-US" sz="1600" dirty="0"/>
          </a:p>
        </p:txBody>
      </p:sp>
      <p:sp>
        <p:nvSpPr>
          <p:cNvPr id="18" name="Text 9"/>
          <p:cNvSpPr/>
          <p:nvPr/>
        </p:nvSpPr>
        <p:spPr>
          <a:xfrm>
            <a:off x="3313430" y="3303905"/>
            <a:ext cx="2720975" cy="3375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optimizes room allocation based on class sizes and resource needs, reducing administrative overhead.</a:t>
            </a:r>
            <a:endParaRPr lang="en-US" sz="1600" dirty="0"/>
          </a:p>
        </p:txBody>
      </p:sp>
      <p:sp>
        <p:nvSpPr>
          <p:cNvPr id="19" name="Text 10"/>
          <p:cNvSpPr/>
          <p:nvPr/>
        </p:nvSpPr>
        <p:spPr>
          <a:xfrm>
            <a:off x="7326630" y="1869440"/>
            <a:ext cx="850265" cy="398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0" name="Text 11"/>
          <p:cNvSpPr/>
          <p:nvPr/>
        </p:nvSpPr>
        <p:spPr>
          <a:xfrm>
            <a:off x="6083935" y="2660650"/>
            <a:ext cx="2804160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Attendance Reports</a:t>
            </a:r>
            <a:endParaRPr lang="en-US" sz="1600" dirty="0"/>
          </a:p>
        </p:txBody>
      </p:sp>
      <p:sp>
        <p:nvSpPr>
          <p:cNvPr id="21" name="Text 12"/>
          <p:cNvSpPr/>
          <p:nvPr/>
        </p:nvSpPr>
        <p:spPr>
          <a:xfrm>
            <a:off x="6158865" y="3303905"/>
            <a:ext cx="2720975" cy="3375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attendance tracking and reporting free up staff time, allowing them to focus on more critical tasks.</a:t>
            </a:r>
            <a:endParaRPr lang="en-US" sz="1600" dirty="0"/>
          </a:p>
        </p:txBody>
      </p:sp>
      <p:sp>
        <p:nvSpPr>
          <p:cNvPr id="22" name="Text 13"/>
          <p:cNvSpPr/>
          <p:nvPr/>
        </p:nvSpPr>
        <p:spPr>
          <a:xfrm>
            <a:off x="10237470" y="1869440"/>
            <a:ext cx="850265" cy="398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3" name="Text 14"/>
          <p:cNvSpPr/>
          <p:nvPr/>
        </p:nvSpPr>
        <p:spPr>
          <a:xfrm>
            <a:off x="9044305" y="2660650"/>
            <a:ext cx="2780030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Chatbot Support</a:t>
            </a:r>
            <a:endParaRPr lang="en-US" sz="1600" dirty="0"/>
          </a:p>
        </p:txBody>
      </p:sp>
      <p:sp>
        <p:nvSpPr>
          <p:cNvPr id="24" name="Text 15"/>
          <p:cNvSpPr/>
          <p:nvPr/>
        </p:nvSpPr>
        <p:spPr>
          <a:xfrm>
            <a:off x="9118600" y="3303905"/>
            <a:ext cx="2699385" cy="3375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chatbots handle routine inquiries about fees or transcripts, providing instant responses and reducing staff workload.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50-d2nf6dh8bjvh7rlj01h0.png"/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-240665" y="-157480"/>
            <a:ext cx="12669520" cy="71913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16000" y="812800"/>
            <a:ext cx="1064958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Agentic AI for Policy Sandbox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595" y="1953895"/>
            <a:ext cx="688340" cy="691515"/>
          </a:xfrm>
          <a:prstGeom prst="rect">
            <a:avLst/>
          </a:prstGeom>
        </p:spPr>
      </p:pic>
      <p:pic>
        <p:nvPicPr>
          <p:cNvPr id="5" name="Image 2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595" y="3961130"/>
            <a:ext cx="688340" cy="691515"/>
          </a:xfrm>
          <a:prstGeom prst="rect">
            <a:avLst/>
          </a:prstGeom>
        </p:spPr>
      </p:pic>
      <p:sp>
        <p:nvSpPr>
          <p:cNvPr id="6" name="Shape 1"/>
          <p:cNvSpPr/>
          <p:nvPr/>
        </p:nvSpPr>
        <p:spPr>
          <a:xfrm>
            <a:off x="1807845" y="2580640"/>
            <a:ext cx="0" cy="1470660"/>
          </a:xfrm>
          <a:prstGeom prst="line">
            <a:avLst/>
          </a:prstGeom>
          <a:noFill/>
          <a:ln w="19050">
            <a:gradFill flip="none" rotWithShape="1">
              <a:gsLst>
                <a:gs pos="0">
                  <a:srgbClr val="2F5BEE">
                    <a:alpha val="61000"/>
                  </a:srgbClr>
                </a:gs>
                <a:gs pos="100000">
                  <a:srgbClr val="8DD4FB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prstDash val="solid"/>
            <a:headEnd type="none"/>
            <a:tailEnd type="none"/>
          </a:ln>
        </p:spPr>
      </p:sp>
      <p:sp>
        <p:nvSpPr>
          <p:cNvPr id="7" name="Text 2"/>
          <p:cNvSpPr/>
          <p:nvPr/>
        </p:nvSpPr>
        <p:spPr>
          <a:xfrm>
            <a:off x="1463040" y="204406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2770505" y="1993265"/>
            <a:ext cx="7732395" cy="588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Simulation Tools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2770505" y="2576195"/>
            <a:ext cx="7731760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Tools like AnyLogic and Caldera simulate curriculum reforms and enrollment changes, allowing leaders to test scenarios before implementation.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1463040" y="4051300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2770505" y="4004945"/>
            <a:ext cx="7732395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Evidence-Based Decisions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2770505" y="4587875"/>
            <a:ext cx="7731760" cy="1470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simulating different scenarios, educators can make data-driven decisions, mitigating risks and optimizing resource allocation.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Readiness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3-d2nf6998bjvh7rlj00rg.png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t0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290955" y="4163060"/>
            <a:ext cx="3957955" cy="448119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7" name="Shape 0"/>
          <p:cNvSpPr/>
          <p:nvPr/>
        </p:nvSpPr>
        <p:spPr>
          <a:xfrm flipH="1">
            <a:off x="4570730" y="264858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8" name="Shape 1"/>
          <p:cNvSpPr/>
          <p:nvPr/>
        </p:nvSpPr>
        <p:spPr>
          <a:xfrm flipH="1">
            <a:off x="4570730" y="340106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9" name="Shape 2"/>
          <p:cNvSpPr/>
          <p:nvPr/>
        </p:nvSpPr>
        <p:spPr>
          <a:xfrm flipH="1">
            <a:off x="4570730" y="417639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 flipH="1">
            <a:off x="4570730" y="491998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1" name="Shape 4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2" name="Shape 5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5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3" name="Text 16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17"/>
          <p:cNvSpPr/>
          <p:nvPr/>
        </p:nvSpPr>
        <p:spPr>
          <a:xfrm flipH="1">
            <a:off x="4570730" y="183388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25" name="Text 18"/>
          <p:cNvSpPr/>
          <p:nvPr/>
        </p:nvSpPr>
        <p:spPr>
          <a:xfrm>
            <a:off x="844550" y="2980055"/>
            <a:ext cx="296545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4747260" y="1640840"/>
            <a:ext cx="1043305" cy="8020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01.</a:t>
            </a:r>
            <a:endParaRPr lang="en-US" sz="1600" dirty="0"/>
          </a:p>
        </p:txBody>
      </p:sp>
      <p:sp>
        <p:nvSpPr>
          <p:cNvPr id="27" name="Text 20"/>
          <p:cNvSpPr/>
          <p:nvPr/>
        </p:nvSpPr>
        <p:spPr>
          <a:xfrm>
            <a:off x="5642610" y="1849120"/>
            <a:ext cx="453771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Landscape in Education</a:t>
            </a:r>
            <a:endParaRPr lang="en-US" sz="1600" dirty="0"/>
          </a:p>
        </p:txBody>
      </p:sp>
      <p:sp>
        <p:nvSpPr>
          <p:cNvPr id="28" name="Text 21"/>
          <p:cNvSpPr/>
          <p:nvPr/>
        </p:nvSpPr>
        <p:spPr>
          <a:xfrm>
            <a:off x="4458970" y="243141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02.</a:t>
            </a:r>
            <a:endParaRPr lang="en-US" sz="1600" dirty="0"/>
          </a:p>
        </p:txBody>
      </p:sp>
      <p:sp>
        <p:nvSpPr>
          <p:cNvPr id="29" name="Text 22"/>
          <p:cNvSpPr/>
          <p:nvPr/>
        </p:nvSpPr>
        <p:spPr>
          <a:xfrm>
            <a:off x="5642610" y="266382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Personalized &amp; Adaptive Learning</a:t>
            </a:r>
            <a:endParaRPr lang="en-US" sz="1600" dirty="0"/>
          </a:p>
        </p:txBody>
      </p:sp>
      <p:sp>
        <p:nvSpPr>
          <p:cNvPr id="30" name="Text 23"/>
          <p:cNvSpPr/>
          <p:nvPr/>
        </p:nvSpPr>
        <p:spPr>
          <a:xfrm>
            <a:off x="4458970" y="320103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03.</a:t>
            </a:r>
            <a:endParaRPr lang="en-US" sz="1600" dirty="0"/>
          </a:p>
        </p:txBody>
      </p:sp>
      <p:sp>
        <p:nvSpPr>
          <p:cNvPr id="31" name="Text 24"/>
          <p:cNvSpPr/>
          <p:nvPr/>
        </p:nvSpPr>
        <p:spPr>
          <a:xfrm>
            <a:off x="5642610" y="343344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Assessment &amp; Analytics</a:t>
            </a:r>
            <a:endParaRPr lang="en-US" sz="1600" dirty="0"/>
          </a:p>
        </p:txBody>
      </p:sp>
      <p:sp>
        <p:nvSpPr>
          <p:cNvPr id="32" name="Text 25"/>
          <p:cNvSpPr/>
          <p:nvPr/>
        </p:nvSpPr>
        <p:spPr>
          <a:xfrm>
            <a:off x="4458970" y="398208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04.</a:t>
            </a: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5642610" y="421449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Intelligent Tutors &amp; Content</a:t>
            </a:r>
            <a:endParaRPr lang="en-US" sz="1600" dirty="0"/>
          </a:p>
        </p:txBody>
      </p:sp>
      <p:sp>
        <p:nvSpPr>
          <p:cNvPr id="34" name="Text 27"/>
          <p:cNvSpPr/>
          <p:nvPr/>
        </p:nvSpPr>
        <p:spPr>
          <a:xfrm>
            <a:off x="4458970" y="473646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05.</a:t>
            </a:r>
            <a:endParaRPr lang="en-US" sz="1600" dirty="0"/>
          </a:p>
        </p:txBody>
      </p:sp>
      <p:sp>
        <p:nvSpPr>
          <p:cNvPr id="35" name="Text 28"/>
          <p:cNvSpPr/>
          <p:nvPr/>
        </p:nvSpPr>
        <p:spPr>
          <a:xfrm>
            <a:off x="5642610" y="496887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 &amp; Agentic Simulation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6298" y="657860"/>
            <a:ext cx="1047940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Triage for AI Suitability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1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11" name="Image 2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2" name="Shape 7"/>
          <p:cNvSpPr/>
          <p:nvPr/>
        </p:nvSpPr>
        <p:spPr>
          <a:xfrm>
            <a:off x="774065" y="1918970"/>
            <a:ext cx="3388995" cy="4514850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2F5BEE">
                  <a:alpha val="17000"/>
                </a:srgbClr>
              </a:gs>
              <a:gs pos="57000">
                <a:srgbClr val="EAEEF4">
                  <a:alpha val="0"/>
                </a:srgbClr>
              </a:gs>
              <a:gs pos="100000">
                <a:srgbClr val="FFFFFF"/>
              </a:gs>
            </a:gsLst>
            <a:lin ang="16200000" scaled="1"/>
          </a:gradFill>
          <a:ln/>
        </p:spPr>
      </p:sp>
      <p:sp>
        <p:nvSpPr>
          <p:cNvPr id="13" name="Text 8"/>
          <p:cNvSpPr/>
          <p:nvPr/>
        </p:nvSpPr>
        <p:spPr>
          <a:xfrm>
            <a:off x="774065" y="1918970"/>
            <a:ext cx="3388995" cy="45148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4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0905" y="2049780"/>
            <a:ext cx="688340" cy="691515"/>
          </a:xfrm>
          <a:prstGeom prst="rect">
            <a:avLst/>
          </a:prstGeom>
        </p:spPr>
      </p:pic>
      <p:pic>
        <p:nvPicPr>
          <p:cNvPr id="15" name="Image 4" descr="https://kimi-img.moonshot.cn/pub/slides/slides_tmpl/image/25-08-27-19:59:47-d2nf6cp8bjvh7rlj01c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6740" y="2232025"/>
            <a:ext cx="1288415" cy="330200"/>
          </a:xfrm>
          <a:prstGeom prst="rect">
            <a:avLst/>
          </a:prstGeom>
        </p:spPr>
      </p:pic>
      <p:sp>
        <p:nvSpPr>
          <p:cNvPr id="16" name="Shape 9"/>
          <p:cNvSpPr/>
          <p:nvPr/>
        </p:nvSpPr>
        <p:spPr>
          <a:xfrm>
            <a:off x="4437380" y="1918335"/>
            <a:ext cx="3388995" cy="4514850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2F5BEE">
                  <a:alpha val="17000"/>
                </a:srgbClr>
              </a:gs>
              <a:gs pos="57000">
                <a:srgbClr val="EAEEF4">
                  <a:alpha val="0"/>
                </a:srgbClr>
              </a:gs>
              <a:gs pos="100000">
                <a:srgbClr val="FFFFFF"/>
              </a:gs>
            </a:gsLst>
            <a:lin ang="16200000" scaled="1"/>
          </a:gradFill>
          <a:ln/>
        </p:spPr>
      </p:sp>
      <p:sp>
        <p:nvSpPr>
          <p:cNvPr id="17" name="Text 10"/>
          <p:cNvSpPr/>
          <p:nvPr/>
        </p:nvSpPr>
        <p:spPr>
          <a:xfrm>
            <a:off x="4437380" y="1918335"/>
            <a:ext cx="3388995" cy="45148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8" name="Image 5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6280" y="2049780"/>
            <a:ext cx="688340" cy="691515"/>
          </a:xfrm>
          <a:prstGeom prst="rect">
            <a:avLst/>
          </a:prstGeom>
        </p:spPr>
      </p:pic>
      <p:pic>
        <p:nvPicPr>
          <p:cNvPr id="19" name="Image 6" descr="https://kimi-img.moonshot.cn/pub/slides/slides_tmpl/image/25-08-27-19:59:47-d2nf6cp8bjvh7rlj01c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2115" y="2232025"/>
            <a:ext cx="1288415" cy="330200"/>
          </a:xfrm>
          <a:prstGeom prst="rect">
            <a:avLst/>
          </a:prstGeom>
        </p:spPr>
      </p:pic>
      <p:sp>
        <p:nvSpPr>
          <p:cNvPr id="20" name="Shape 11"/>
          <p:cNvSpPr/>
          <p:nvPr/>
        </p:nvSpPr>
        <p:spPr>
          <a:xfrm>
            <a:off x="8082915" y="1918970"/>
            <a:ext cx="3388995" cy="4514850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2F5BEE">
                  <a:alpha val="17000"/>
                </a:srgbClr>
              </a:gs>
              <a:gs pos="57000">
                <a:srgbClr val="EAEEF4">
                  <a:alpha val="0"/>
                </a:srgbClr>
              </a:gs>
              <a:gs pos="100000">
                <a:srgbClr val="FFFFFF"/>
              </a:gs>
            </a:gsLst>
            <a:lin ang="16200000" scaled="1"/>
          </a:gradFill>
          <a:ln/>
        </p:spPr>
      </p:sp>
      <p:sp>
        <p:nvSpPr>
          <p:cNvPr id="21" name="Text 12"/>
          <p:cNvSpPr/>
          <p:nvPr/>
        </p:nvSpPr>
        <p:spPr>
          <a:xfrm>
            <a:off x="8082915" y="1918970"/>
            <a:ext cx="3388995" cy="45148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2" name="Image 7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6735" y="2049780"/>
            <a:ext cx="688340" cy="691515"/>
          </a:xfrm>
          <a:prstGeom prst="rect">
            <a:avLst/>
          </a:prstGeom>
        </p:spPr>
      </p:pic>
      <p:pic>
        <p:nvPicPr>
          <p:cNvPr id="23" name="Image 8" descr="https://kimi-img.moonshot.cn/pub/slides/slides_tmpl/image/25-08-27-19:59:47-d2nf6cp8bjvh7rlj01c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2570" y="2232025"/>
            <a:ext cx="1288415" cy="330200"/>
          </a:xfrm>
          <a:prstGeom prst="rect">
            <a:avLst/>
          </a:prstGeom>
        </p:spPr>
      </p:pic>
      <p:sp>
        <p:nvSpPr>
          <p:cNvPr id="24" name="Text 13"/>
          <p:cNvSpPr/>
          <p:nvPr/>
        </p:nvSpPr>
        <p:spPr>
          <a:xfrm>
            <a:off x="2152015" y="2136140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14"/>
          <p:cNvSpPr/>
          <p:nvPr/>
        </p:nvSpPr>
        <p:spPr>
          <a:xfrm>
            <a:off x="1097915" y="2960370"/>
            <a:ext cx="280543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 Suitable Tasks</a:t>
            </a:r>
            <a:endParaRPr lang="en-US" sz="1600" dirty="0"/>
          </a:p>
        </p:txBody>
      </p:sp>
      <p:sp>
        <p:nvSpPr>
          <p:cNvPr id="26" name="Text 15"/>
          <p:cNvSpPr/>
          <p:nvPr/>
        </p:nvSpPr>
        <p:spPr>
          <a:xfrm>
            <a:off x="1120140" y="3669665"/>
            <a:ext cx="2761615" cy="2987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Educators list daily workflows and score them based on data volume, repetitiveness, real-time need, personalization load, and analytics dependency.</a:t>
            </a:r>
            <a:endParaRPr lang="en-US" sz="1600" dirty="0"/>
          </a:p>
        </p:txBody>
      </p:sp>
      <p:sp>
        <p:nvSpPr>
          <p:cNvPr id="27" name="Text 16"/>
          <p:cNvSpPr/>
          <p:nvPr/>
        </p:nvSpPr>
        <p:spPr>
          <a:xfrm>
            <a:off x="5796915" y="214185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17"/>
          <p:cNvSpPr/>
          <p:nvPr/>
        </p:nvSpPr>
        <p:spPr>
          <a:xfrm>
            <a:off x="4733290" y="2960370"/>
            <a:ext cx="280543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Evaluate for Augmentation</a:t>
            </a:r>
            <a:endParaRPr lang="en-US" sz="1600" dirty="0"/>
          </a:p>
        </p:txBody>
      </p:sp>
      <p:sp>
        <p:nvSpPr>
          <p:cNvPr id="29" name="Text 18"/>
          <p:cNvSpPr/>
          <p:nvPr/>
        </p:nvSpPr>
        <p:spPr>
          <a:xfrm>
            <a:off x="4755515" y="3669665"/>
            <a:ext cx="2761615" cy="2987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Tasks meeting two or more criteria are prime candidates for AI augmentation, ensuring efficient use of technology.</a:t>
            </a:r>
            <a:endParaRPr lang="en-US" sz="1600" dirty="0"/>
          </a:p>
        </p:txBody>
      </p:sp>
      <p:sp>
        <p:nvSpPr>
          <p:cNvPr id="30" name="Text 19"/>
          <p:cNvSpPr/>
          <p:nvPr/>
        </p:nvSpPr>
        <p:spPr>
          <a:xfrm>
            <a:off x="9431020" y="214566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1" name="Text 20"/>
          <p:cNvSpPr/>
          <p:nvPr/>
        </p:nvSpPr>
        <p:spPr>
          <a:xfrm>
            <a:off x="8373745" y="2960370"/>
            <a:ext cx="280543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Strategic Adoption</a:t>
            </a:r>
            <a:endParaRPr lang="en-US" sz="1600" dirty="0"/>
          </a:p>
        </p:txBody>
      </p:sp>
      <p:sp>
        <p:nvSpPr>
          <p:cNvPr id="32" name="Text 21"/>
          <p:cNvSpPr/>
          <p:nvPr/>
        </p:nvSpPr>
        <p:spPr>
          <a:xfrm>
            <a:off x="8395970" y="3669665"/>
            <a:ext cx="2761615" cy="2987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evaluating tasks for AI suitability, educators can strategically adopt AI to enhance efficiency and effectiveness.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880110" y="1675765"/>
            <a:ext cx="4953000" cy="4413250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FFFFFF">
                  <a:alpha val="86000"/>
                </a:srgbClr>
              </a:gs>
              <a:gs pos="56000">
                <a:srgbClr val="EAEEF4">
                  <a:alpha val="0"/>
                </a:srgbClr>
              </a:gs>
              <a:gs pos="100000">
                <a:srgbClr val="EAEEF4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/>
        </p:spPr>
      </p:sp>
      <p:sp>
        <p:nvSpPr>
          <p:cNvPr id="4" name="Text 1"/>
          <p:cNvSpPr/>
          <p:nvPr/>
        </p:nvSpPr>
        <p:spPr>
          <a:xfrm>
            <a:off x="880110" y="1675765"/>
            <a:ext cx="4953000" cy="4413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357620" y="1675765"/>
            <a:ext cx="4953000" cy="4413250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FFFFFF">
                  <a:alpha val="86000"/>
                </a:srgbClr>
              </a:gs>
              <a:gs pos="46000">
                <a:srgbClr val="EAEEF4">
                  <a:alpha val="0"/>
                </a:srgbClr>
              </a:gs>
              <a:gs pos="100000">
                <a:srgbClr val="EAEEF4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/>
        </p:spPr>
      </p:sp>
      <p:sp>
        <p:nvSpPr>
          <p:cNvPr id="6" name="Text 3"/>
          <p:cNvSpPr/>
          <p:nvPr/>
        </p:nvSpPr>
        <p:spPr>
          <a:xfrm>
            <a:off x="6357620" y="1675765"/>
            <a:ext cx="4953000" cy="4413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76300" y="2032000"/>
            <a:ext cx="4953000" cy="4300855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2F5BEE">
                  <a:alpha val="17000"/>
                </a:srgbClr>
              </a:gs>
              <a:gs pos="56000">
                <a:srgbClr val="EAEEF4">
                  <a:alpha val="0"/>
                </a:srgbClr>
              </a:gs>
              <a:gs pos="100000">
                <a:srgbClr val="EAEEF4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8" name="Text 5"/>
          <p:cNvSpPr/>
          <p:nvPr/>
        </p:nvSpPr>
        <p:spPr>
          <a:xfrm>
            <a:off x="876300" y="2032000"/>
            <a:ext cx="4953000" cy="43008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353810" y="2032000"/>
            <a:ext cx="4953000" cy="4300855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2F5BEE">
                  <a:alpha val="17000"/>
                </a:srgbClr>
              </a:gs>
              <a:gs pos="46000">
                <a:srgbClr val="EAEEF4">
                  <a:alpha val="0"/>
                </a:srgbClr>
              </a:gs>
              <a:gs pos="100000">
                <a:srgbClr val="EAEEF4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0" name="Text 7"/>
          <p:cNvSpPr/>
          <p:nvPr/>
        </p:nvSpPr>
        <p:spPr>
          <a:xfrm>
            <a:off x="6353810" y="2032000"/>
            <a:ext cx="4953000" cy="43008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32155" y="753110"/>
            <a:ext cx="1064958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Case Walk-Through Adaptive Math</a:t>
            </a:r>
            <a:endParaRPr lang="en-US" sz="1600" dirty="0"/>
          </a:p>
        </p:txBody>
      </p:sp>
      <p:pic>
        <p:nvPicPr>
          <p:cNvPr id="12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13" name="Shape 9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4" name="Shape 10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6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7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8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3" name="Text 19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0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5" name="Text 21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6" name="Image 2" descr="https://kimi-img.moonshot.cn/pub/slides/slides_tmpl/image/25-08-27-19:59:42-d2nf6bh8bjvh7rlj01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8335" y="2204085"/>
            <a:ext cx="1207135" cy="2529840"/>
          </a:xfrm>
          <a:prstGeom prst="rect">
            <a:avLst/>
          </a:prstGeom>
        </p:spPr>
      </p:pic>
      <p:pic>
        <p:nvPicPr>
          <p:cNvPr id="27" name="Image 3" descr="https://kimi-img.moonshot.cn/pub/slides/slides_tmpl/image/25-08-27-19:59:42-d2nf6bh8bjvh7rlj01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5105" y="2204085"/>
            <a:ext cx="1207135" cy="2529840"/>
          </a:xfrm>
          <a:prstGeom prst="rect">
            <a:avLst/>
          </a:prstGeom>
        </p:spPr>
      </p:pic>
      <p:sp>
        <p:nvSpPr>
          <p:cNvPr id="28" name="Text 22"/>
          <p:cNvSpPr/>
          <p:nvPr/>
        </p:nvSpPr>
        <p:spPr>
          <a:xfrm>
            <a:off x="2882265" y="2546350"/>
            <a:ext cx="878205" cy="692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9" name="Text 23"/>
          <p:cNvSpPr/>
          <p:nvPr/>
        </p:nvSpPr>
        <p:spPr>
          <a:xfrm>
            <a:off x="905510" y="3678555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Analyze Dataset</a:t>
            </a:r>
            <a:endParaRPr lang="en-US" sz="1600" dirty="0"/>
          </a:p>
        </p:txBody>
      </p:sp>
      <p:sp>
        <p:nvSpPr>
          <p:cNvPr id="30" name="Text 24"/>
          <p:cNvSpPr/>
          <p:nvPr/>
        </p:nvSpPr>
        <p:spPr>
          <a:xfrm>
            <a:off x="1363345" y="4100830"/>
            <a:ext cx="4083050" cy="2120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Using a sample dataset of student_id, concept_flag, score, and time_spent, groups identify weak skills and sequence adaptive lessons.</a:t>
            </a:r>
            <a:endParaRPr lang="en-US" sz="1600" dirty="0"/>
          </a:p>
        </p:txBody>
      </p:sp>
      <p:sp>
        <p:nvSpPr>
          <p:cNvPr id="31" name="Text 25"/>
          <p:cNvSpPr/>
          <p:nvPr/>
        </p:nvSpPr>
        <p:spPr>
          <a:xfrm>
            <a:off x="8416925" y="2546350"/>
            <a:ext cx="878205" cy="692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2" name="Text 26"/>
          <p:cNvSpPr/>
          <p:nvPr/>
        </p:nvSpPr>
        <p:spPr>
          <a:xfrm>
            <a:off x="6353810" y="3678555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Forecast Mastery Gains</a:t>
            </a:r>
            <a:endParaRPr lang="en-US" sz="1600" dirty="0"/>
          </a:p>
        </p:txBody>
      </p:sp>
      <p:sp>
        <p:nvSpPr>
          <p:cNvPr id="33" name="Text 27"/>
          <p:cNvSpPr/>
          <p:nvPr/>
        </p:nvSpPr>
        <p:spPr>
          <a:xfrm>
            <a:off x="6811645" y="4100830"/>
            <a:ext cx="4083050" cy="2120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practicing data-driven personalization, educators can forecast mastery gains and improve learning outcomes.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10800000">
            <a:off x="581660" y="1812290"/>
            <a:ext cx="2198370" cy="540385"/>
          </a:xfrm>
          <a:custGeom>
            <a:avLst/>
            <a:gdLst/>
            <a:ahLst/>
            <a:cxnLst/>
            <a:rect l="l" t="t" r="r" b="b"/>
            <a:pathLst>
              <a:path w="2198370" h="540385">
                <a:moveTo>
                  <a:pt x="81200" y="342224"/>
                </a:moveTo>
                <a:lnTo>
                  <a:pt x="81200" y="342224"/>
                </a:lnTo>
                <a:cubicBezTo>
                  <a:pt x="122620" y="299123"/>
                  <a:pt x="122620" y="240044"/>
                  <a:pt x="81200" y="196980"/>
                </a:cubicBezTo>
                <a:lnTo>
                  <a:pt x="81200" y="196980"/>
                </a:lnTo>
                <a:cubicBezTo>
                  <a:pt x="0" y="114505"/>
                  <a:pt x="79561" y="0"/>
                  <a:pt x="215392" y="0"/>
                </a:cubicBezTo>
                <a:lnTo>
                  <a:pt x="1920054" y="0"/>
                </a:lnTo>
                <a:cubicBezTo>
                  <a:pt x="1973095" y="0"/>
                  <a:pt x="2024447" y="18488"/>
                  <a:pt x="2055934" y="50481"/>
                </a:cubicBezTo>
                <a:lnTo>
                  <a:pt x="2198370" y="196980"/>
                </a:lnTo>
                <a:cubicBezTo>
                  <a:pt x="2239790" y="240044"/>
                  <a:pt x="2239790" y="299123"/>
                  <a:pt x="2198370" y="342224"/>
                </a:cubicBezTo>
                <a:lnTo>
                  <a:pt x="2055934" y="488686"/>
                </a:lnTo>
                <a:cubicBezTo>
                  <a:pt x="2024447" y="520717"/>
                  <a:pt x="1973095" y="540385"/>
                  <a:pt x="1920054" y="540385"/>
                </a:cubicBezTo>
                <a:lnTo>
                  <a:pt x="215392" y="540385"/>
                </a:lnTo>
                <a:cubicBezTo>
                  <a:pt x="79561" y="540385"/>
                  <a:pt x="0" y="424699"/>
                  <a:pt x="81200" y="342224"/>
                </a:cubicBezTo>
                <a:close/>
              </a:path>
            </a:pathLst>
          </a:custGeom>
          <a:gradFill flip="none" rotWithShape="1">
            <a:gsLst>
              <a:gs pos="0">
                <a:srgbClr val="2F5BEE"/>
              </a:gs>
              <a:gs pos="24000">
                <a:srgbClr val="91CBF6">
                  <a:alpha val="50000"/>
                </a:srgbClr>
              </a:gs>
              <a:gs pos="39000">
                <a:srgbClr val="91CBF6"/>
              </a:gs>
              <a:gs pos="100000">
                <a:srgbClr val="91CBF6">
                  <a:alpha val="0"/>
                </a:srgbClr>
              </a:gs>
            </a:gsLst>
            <a:lin ang="10800000" scaled="1"/>
          </a:gradFill>
          <a:ln/>
        </p:spPr>
      </p:sp>
      <p:sp>
        <p:nvSpPr>
          <p:cNvPr id="4" name="Text 1"/>
          <p:cNvSpPr/>
          <p:nvPr/>
        </p:nvSpPr>
        <p:spPr>
          <a:xfrm rot="10800000">
            <a:off x="581660" y="1812290"/>
            <a:ext cx="2198370" cy="540385"/>
          </a:xfrm>
          <a:prstGeom prst="rect">
            <a:avLst/>
          </a:prstGeom>
          <a:noFill/>
          <a:ln/>
        </p:spPr>
        <p:txBody>
          <a:bodyPr wrap="square" lIns="121920" tIns="121920" rIns="121920" bIns="1219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077595" y="1812290"/>
            <a:ext cx="4129405" cy="54800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B8BF7">
                  <a:alpha val="23000"/>
                </a:srgbClr>
              </a:gs>
              <a:gs pos="84000">
                <a:srgbClr val="FFFFFF">
                  <a:alpha val="57000"/>
                </a:srgbClr>
              </a:gs>
              <a:gs pos="100000">
                <a:srgbClr val="FFFFFF">
                  <a:alpha val="57000"/>
                </a:srgbClr>
              </a:gs>
            </a:gsLst>
            <a:lin ang="10800000" scaled="1"/>
          </a:gradFill>
          <a:ln/>
        </p:spPr>
      </p:sp>
      <p:sp>
        <p:nvSpPr>
          <p:cNvPr id="6" name="Text 3"/>
          <p:cNvSpPr/>
          <p:nvPr/>
        </p:nvSpPr>
        <p:spPr>
          <a:xfrm>
            <a:off x="1077595" y="1812290"/>
            <a:ext cx="4129405" cy="548005"/>
          </a:xfrm>
          <a:prstGeom prst="rect">
            <a:avLst/>
          </a:prstGeom>
          <a:noFill/>
          <a:ln/>
        </p:spPr>
        <p:txBody>
          <a:bodyPr wrap="square" lIns="121920" tIns="121920" rIns="121920" bIns="1219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10800000">
            <a:off x="581660" y="4219575"/>
            <a:ext cx="2198370" cy="540385"/>
          </a:xfrm>
          <a:custGeom>
            <a:avLst/>
            <a:gdLst/>
            <a:ahLst/>
            <a:cxnLst/>
            <a:rect l="l" t="t" r="r" b="b"/>
            <a:pathLst>
              <a:path w="2198370" h="540385">
                <a:moveTo>
                  <a:pt x="81200" y="342224"/>
                </a:moveTo>
                <a:lnTo>
                  <a:pt x="81200" y="342224"/>
                </a:lnTo>
                <a:cubicBezTo>
                  <a:pt x="122620" y="299123"/>
                  <a:pt x="122620" y="240044"/>
                  <a:pt x="81200" y="196980"/>
                </a:cubicBezTo>
                <a:lnTo>
                  <a:pt x="81200" y="196980"/>
                </a:lnTo>
                <a:cubicBezTo>
                  <a:pt x="0" y="114505"/>
                  <a:pt x="79561" y="0"/>
                  <a:pt x="215392" y="0"/>
                </a:cubicBezTo>
                <a:lnTo>
                  <a:pt x="1920054" y="0"/>
                </a:lnTo>
                <a:cubicBezTo>
                  <a:pt x="1973095" y="0"/>
                  <a:pt x="2024447" y="18488"/>
                  <a:pt x="2055934" y="50481"/>
                </a:cubicBezTo>
                <a:lnTo>
                  <a:pt x="2198370" y="196980"/>
                </a:lnTo>
                <a:cubicBezTo>
                  <a:pt x="2239790" y="240044"/>
                  <a:pt x="2239790" y="299123"/>
                  <a:pt x="2198370" y="342224"/>
                </a:cubicBezTo>
                <a:lnTo>
                  <a:pt x="2055934" y="488686"/>
                </a:lnTo>
                <a:cubicBezTo>
                  <a:pt x="2024447" y="520717"/>
                  <a:pt x="1973095" y="540385"/>
                  <a:pt x="1920054" y="540385"/>
                </a:cubicBezTo>
                <a:lnTo>
                  <a:pt x="215392" y="540385"/>
                </a:lnTo>
                <a:cubicBezTo>
                  <a:pt x="79561" y="540385"/>
                  <a:pt x="0" y="424699"/>
                  <a:pt x="81200" y="342224"/>
                </a:cubicBezTo>
                <a:close/>
              </a:path>
            </a:pathLst>
          </a:custGeom>
          <a:gradFill flip="none" rotWithShape="1">
            <a:gsLst>
              <a:gs pos="0">
                <a:srgbClr val="2F5BEE"/>
              </a:gs>
              <a:gs pos="24000">
                <a:srgbClr val="91CBF6">
                  <a:alpha val="50000"/>
                </a:srgbClr>
              </a:gs>
              <a:gs pos="39000">
                <a:srgbClr val="91CBF6"/>
              </a:gs>
              <a:gs pos="100000">
                <a:srgbClr val="91CBF6">
                  <a:alpha val="0"/>
                </a:srgbClr>
              </a:gs>
            </a:gsLst>
            <a:lin ang="10800000" scaled="1"/>
          </a:gradFill>
          <a:ln/>
        </p:spPr>
      </p:sp>
      <p:sp>
        <p:nvSpPr>
          <p:cNvPr id="8" name="Text 5"/>
          <p:cNvSpPr/>
          <p:nvPr/>
        </p:nvSpPr>
        <p:spPr>
          <a:xfrm rot="10800000">
            <a:off x="581660" y="4219575"/>
            <a:ext cx="2198370" cy="540385"/>
          </a:xfrm>
          <a:prstGeom prst="rect">
            <a:avLst/>
          </a:prstGeom>
          <a:noFill/>
          <a:ln/>
        </p:spPr>
        <p:txBody>
          <a:bodyPr wrap="square" lIns="121920" tIns="121920" rIns="121920" bIns="1219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077595" y="4219575"/>
            <a:ext cx="4129405" cy="54800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B8BF7">
                  <a:alpha val="23000"/>
                </a:srgbClr>
              </a:gs>
              <a:gs pos="84000">
                <a:srgbClr val="FFFFFF">
                  <a:alpha val="57000"/>
                </a:srgbClr>
              </a:gs>
              <a:gs pos="100000">
                <a:srgbClr val="FFFFFF">
                  <a:alpha val="57000"/>
                </a:srgbClr>
              </a:gs>
            </a:gsLst>
            <a:lin ang="10800000" scaled="1"/>
          </a:gradFill>
          <a:ln/>
        </p:spPr>
      </p:sp>
      <p:sp>
        <p:nvSpPr>
          <p:cNvPr id="10" name="Text 7"/>
          <p:cNvSpPr/>
          <p:nvPr/>
        </p:nvSpPr>
        <p:spPr>
          <a:xfrm>
            <a:off x="1077595" y="4219575"/>
            <a:ext cx="4129405" cy="548005"/>
          </a:xfrm>
          <a:prstGeom prst="rect">
            <a:avLst/>
          </a:prstGeom>
          <a:noFill/>
          <a:ln/>
        </p:spPr>
        <p:txBody>
          <a:bodyPr wrap="square" lIns="121920" tIns="121920" rIns="121920" bIns="1219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 rot="10800000">
            <a:off x="6457315" y="1812290"/>
            <a:ext cx="2198370" cy="540385"/>
          </a:xfrm>
          <a:custGeom>
            <a:avLst/>
            <a:gdLst/>
            <a:ahLst/>
            <a:cxnLst/>
            <a:rect l="l" t="t" r="r" b="b"/>
            <a:pathLst>
              <a:path w="2198370" h="540385">
                <a:moveTo>
                  <a:pt x="81200" y="342224"/>
                </a:moveTo>
                <a:lnTo>
                  <a:pt x="81200" y="342224"/>
                </a:lnTo>
                <a:cubicBezTo>
                  <a:pt x="122620" y="299123"/>
                  <a:pt x="122620" y="240044"/>
                  <a:pt x="81200" y="196980"/>
                </a:cubicBezTo>
                <a:lnTo>
                  <a:pt x="81200" y="196980"/>
                </a:lnTo>
                <a:cubicBezTo>
                  <a:pt x="0" y="114505"/>
                  <a:pt x="79561" y="0"/>
                  <a:pt x="215392" y="0"/>
                </a:cubicBezTo>
                <a:lnTo>
                  <a:pt x="1920054" y="0"/>
                </a:lnTo>
                <a:cubicBezTo>
                  <a:pt x="1973095" y="0"/>
                  <a:pt x="2024447" y="18488"/>
                  <a:pt x="2055934" y="50481"/>
                </a:cubicBezTo>
                <a:lnTo>
                  <a:pt x="2198370" y="196980"/>
                </a:lnTo>
                <a:cubicBezTo>
                  <a:pt x="2239790" y="240044"/>
                  <a:pt x="2239790" y="299123"/>
                  <a:pt x="2198370" y="342224"/>
                </a:cubicBezTo>
                <a:lnTo>
                  <a:pt x="2055934" y="488686"/>
                </a:lnTo>
                <a:cubicBezTo>
                  <a:pt x="2024447" y="520717"/>
                  <a:pt x="1973095" y="540385"/>
                  <a:pt x="1920054" y="540385"/>
                </a:cubicBezTo>
                <a:lnTo>
                  <a:pt x="215392" y="540385"/>
                </a:lnTo>
                <a:cubicBezTo>
                  <a:pt x="79561" y="540385"/>
                  <a:pt x="0" y="424699"/>
                  <a:pt x="81200" y="342224"/>
                </a:cubicBezTo>
                <a:close/>
              </a:path>
            </a:pathLst>
          </a:custGeom>
          <a:gradFill flip="none" rotWithShape="1">
            <a:gsLst>
              <a:gs pos="0">
                <a:srgbClr val="2F5BEE"/>
              </a:gs>
              <a:gs pos="24000">
                <a:srgbClr val="91CBF6">
                  <a:alpha val="50000"/>
                </a:srgbClr>
              </a:gs>
              <a:gs pos="39000">
                <a:srgbClr val="91CBF6"/>
              </a:gs>
              <a:gs pos="100000">
                <a:srgbClr val="91CBF6">
                  <a:alpha val="0"/>
                </a:srgbClr>
              </a:gs>
            </a:gsLst>
            <a:lin ang="10800000" scaled="1"/>
          </a:gradFill>
          <a:ln/>
        </p:spPr>
      </p:sp>
      <p:sp>
        <p:nvSpPr>
          <p:cNvPr id="12" name="Text 9"/>
          <p:cNvSpPr/>
          <p:nvPr/>
        </p:nvSpPr>
        <p:spPr>
          <a:xfrm rot="10800000">
            <a:off x="6457315" y="1812290"/>
            <a:ext cx="2198370" cy="540385"/>
          </a:xfrm>
          <a:prstGeom prst="rect">
            <a:avLst/>
          </a:prstGeom>
          <a:noFill/>
          <a:ln/>
        </p:spPr>
        <p:txBody>
          <a:bodyPr wrap="square" lIns="121920" tIns="121920" rIns="121920" bIns="1219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953250" y="1812290"/>
            <a:ext cx="4129405" cy="54800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B8BF7">
                  <a:alpha val="23000"/>
                </a:srgbClr>
              </a:gs>
              <a:gs pos="84000">
                <a:srgbClr val="FFFFFF">
                  <a:alpha val="57000"/>
                </a:srgbClr>
              </a:gs>
              <a:gs pos="100000">
                <a:srgbClr val="FFFFFF">
                  <a:alpha val="57000"/>
                </a:srgbClr>
              </a:gs>
            </a:gsLst>
            <a:lin ang="10800000" scaled="1"/>
          </a:gradFill>
          <a:ln/>
        </p:spPr>
      </p:sp>
      <p:sp>
        <p:nvSpPr>
          <p:cNvPr id="14" name="Text 11"/>
          <p:cNvSpPr/>
          <p:nvPr/>
        </p:nvSpPr>
        <p:spPr>
          <a:xfrm>
            <a:off x="6953250" y="1812290"/>
            <a:ext cx="4129405" cy="548005"/>
          </a:xfrm>
          <a:prstGeom prst="rect">
            <a:avLst/>
          </a:prstGeom>
          <a:noFill/>
          <a:ln/>
        </p:spPr>
        <p:txBody>
          <a:bodyPr wrap="square" lIns="121920" tIns="121920" rIns="121920" bIns="1219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10800000">
            <a:off x="6457315" y="4219575"/>
            <a:ext cx="2198370" cy="540385"/>
          </a:xfrm>
          <a:custGeom>
            <a:avLst/>
            <a:gdLst/>
            <a:ahLst/>
            <a:cxnLst/>
            <a:rect l="l" t="t" r="r" b="b"/>
            <a:pathLst>
              <a:path w="2198370" h="540385">
                <a:moveTo>
                  <a:pt x="81200" y="342224"/>
                </a:moveTo>
                <a:lnTo>
                  <a:pt x="81200" y="342224"/>
                </a:lnTo>
                <a:cubicBezTo>
                  <a:pt x="122620" y="299123"/>
                  <a:pt x="122620" y="240044"/>
                  <a:pt x="81200" y="196980"/>
                </a:cubicBezTo>
                <a:lnTo>
                  <a:pt x="81200" y="196980"/>
                </a:lnTo>
                <a:cubicBezTo>
                  <a:pt x="0" y="114505"/>
                  <a:pt x="79561" y="0"/>
                  <a:pt x="215392" y="0"/>
                </a:cubicBezTo>
                <a:lnTo>
                  <a:pt x="1920054" y="0"/>
                </a:lnTo>
                <a:cubicBezTo>
                  <a:pt x="1973095" y="0"/>
                  <a:pt x="2024447" y="18488"/>
                  <a:pt x="2055934" y="50481"/>
                </a:cubicBezTo>
                <a:lnTo>
                  <a:pt x="2198370" y="196980"/>
                </a:lnTo>
                <a:cubicBezTo>
                  <a:pt x="2239790" y="240044"/>
                  <a:pt x="2239790" y="299123"/>
                  <a:pt x="2198370" y="342224"/>
                </a:cubicBezTo>
                <a:lnTo>
                  <a:pt x="2055934" y="488686"/>
                </a:lnTo>
                <a:cubicBezTo>
                  <a:pt x="2024447" y="520717"/>
                  <a:pt x="1973095" y="540385"/>
                  <a:pt x="1920054" y="540385"/>
                </a:cubicBezTo>
                <a:lnTo>
                  <a:pt x="215392" y="540385"/>
                </a:lnTo>
                <a:cubicBezTo>
                  <a:pt x="79561" y="540385"/>
                  <a:pt x="0" y="424699"/>
                  <a:pt x="81200" y="342224"/>
                </a:cubicBezTo>
                <a:close/>
              </a:path>
            </a:pathLst>
          </a:custGeom>
          <a:gradFill flip="none" rotWithShape="1">
            <a:gsLst>
              <a:gs pos="0">
                <a:srgbClr val="2F5BEE"/>
              </a:gs>
              <a:gs pos="24000">
                <a:srgbClr val="91CBF6">
                  <a:alpha val="50000"/>
                </a:srgbClr>
              </a:gs>
              <a:gs pos="39000">
                <a:srgbClr val="91CBF6"/>
              </a:gs>
              <a:gs pos="100000">
                <a:srgbClr val="91CBF6">
                  <a:alpha val="0"/>
                </a:srgbClr>
              </a:gs>
            </a:gsLst>
            <a:lin ang="10800000" scaled="1"/>
          </a:gradFill>
          <a:ln/>
        </p:spPr>
      </p:sp>
      <p:sp>
        <p:nvSpPr>
          <p:cNvPr id="16" name="Text 13"/>
          <p:cNvSpPr/>
          <p:nvPr/>
        </p:nvSpPr>
        <p:spPr>
          <a:xfrm rot="10800000">
            <a:off x="6457315" y="4219575"/>
            <a:ext cx="2198370" cy="540385"/>
          </a:xfrm>
          <a:prstGeom prst="rect">
            <a:avLst/>
          </a:prstGeom>
          <a:noFill/>
          <a:ln/>
        </p:spPr>
        <p:txBody>
          <a:bodyPr wrap="square" lIns="121920" tIns="121920" rIns="121920" bIns="1219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953250" y="4219575"/>
            <a:ext cx="4129405" cy="54800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B8BF7">
                  <a:alpha val="23000"/>
                </a:srgbClr>
              </a:gs>
              <a:gs pos="84000">
                <a:srgbClr val="FFFFFF">
                  <a:alpha val="57000"/>
                </a:srgbClr>
              </a:gs>
              <a:gs pos="100000">
                <a:srgbClr val="FFFFFF">
                  <a:alpha val="57000"/>
                </a:srgbClr>
              </a:gs>
            </a:gsLst>
            <a:lin ang="10800000" scaled="1"/>
          </a:gradFill>
          <a:ln/>
        </p:spPr>
      </p:sp>
      <p:sp>
        <p:nvSpPr>
          <p:cNvPr id="18" name="Text 15"/>
          <p:cNvSpPr/>
          <p:nvPr/>
        </p:nvSpPr>
        <p:spPr>
          <a:xfrm>
            <a:off x="6953250" y="4219575"/>
            <a:ext cx="4129405" cy="548005"/>
          </a:xfrm>
          <a:prstGeom prst="rect">
            <a:avLst/>
          </a:prstGeom>
          <a:noFill/>
          <a:ln/>
        </p:spPr>
        <p:txBody>
          <a:bodyPr wrap="square" lIns="121920" tIns="121920" rIns="121920" bIns="1219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81660" y="532130"/>
            <a:ext cx="10966450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Case Walk-Through Essay Grading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354455" y="1931035"/>
            <a:ext cx="3771900" cy="349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Explore Essay Dataset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176020" y="2435225"/>
            <a:ext cx="4496435" cy="1709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Teams explore an essay dataset with rubric scores and plagiarism flags to design an AI workflow for auto-grading.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354455" y="4338320"/>
            <a:ext cx="3771900" cy="349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Targeted Feedback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176020" y="4842510"/>
            <a:ext cx="4496435" cy="180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provides targeted writing feedback, ensuring consistent and personalized guidance for students.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7208520" y="1931035"/>
            <a:ext cx="3771900" cy="349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Estimate Time Savings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051675" y="2435225"/>
            <a:ext cx="4496435" cy="1709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automating essay grading, educators can estimate significant time savings and improved consistency.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7208520" y="4338320"/>
            <a:ext cx="3771900" cy="349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 Instruction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7051675" y="4842510"/>
            <a:ext cx="4496435" cy="180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AI-generated insights help educators enhance instructional strategies and improve student writing skills.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3335" y="2862580"/>
            <a:ext cx="7389495" cy="2708275"/>
          </a:xfrm>
          <a:prstGeom prst="rect">
            <a:avLst/>
          </a:prstGeom>
          <a:gradFill flip="none" rotWithShape="1">
            <a:gsLst>
              <a:gs pos="0">
                <a:srgbClr val="2F5BEE">
                  <a:alpha val="13000"/>
                </a:srgbClr>
              </a:gs>
              <a:gs pos="13000">
                <a:srgbClr val="2F5BEE">
                  <a:alpha val="13000"/>
                </a:srgbClr>
              </a:gs>
              <a:gs pos="57000">
                <a:srgbClr val="2F5BEE">
                  <a:alpha val="0"/>
                </a:srgbClr>
              </a:gs>
              <a:gs pos="100000">
                <a:srgbClr val="2F5BEE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-13335" y="2862580"/>
            <a:ext cx="7389495" cy="27082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5" name="Image 1" descr="https://kimi-img.moonshot.cn/pub/slides/slides_tmpl/image/25-08-27-19:59:42-d2nf6bh8bjvh7rlj017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870" y="1052195"/>
            <a:ext cx="5708015" cy="51879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58850" y="1575435"/>
            <a:ext cx="813752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Role-Play Intervention Meeting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9" name="Image 2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20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21" name="Shape 15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22" name="Text 16"/>
          <p:cNvSpPr/>
          <p:nvPr/>
        </p:nvSpPr>
        <p:spPr>
          <a:xfrm>
            <a:off x="959485" y="3251200"/>
            <a:ext cx="5620385" cy="461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Experience Data-Driven Decisions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958850" y="3712845"/>
            <a:ext cx="5621020" cy="1736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Participants role-play an intervention meeting, interpreting risk predictions and debating interventions to experience the power of data in decision-making.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3133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Next-Step Playbook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41-d2nf6b98bjvh7rlj014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0540" y="5133340"/>
            <a:ext cx="475615" cy="93281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32155" y="905510"/>
            <a:ext cx="1064958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One-Page AI Cheat Sheet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4328795" y="4899025"/>
            <a:ext cx="3431540" cy="1268095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6" name="Text 2"/>
          <p:cNvSpPr/>
          <p:nvPr/>
        </p:nvSpPr>
        <p:spPr>
          <a:xfrm>
            <a:off x="4328795" y="4899025"/>
            <a:ext cx="3431540" cy="12680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" name="Image 2" descr="https://kimi-img.moonshot.cn/pub/slides/slides_tmpl/image/25-08-27-19:59:45-d2nf6c98bjvh7rlj019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9780" y="2643505"/>
            <a:ext cx="2904490" cy="314579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19:59:42-d2nf6bh8bjvh7rlj0160.png"/>
          <p:cNvPicPr>
            <a:picLocks noChangeAspect="1"/>
          </p:cNvPicPr>
          <p:nvPr/>
        </p:nvPicPr>
        <p:blipFill>
          <a:blip r:embed="rId6">
            <a:alphaModFix amt="60000"/>
          </a:blip>
          <a:stretch>
            <a:fillRect/>
          </a:stretch>
        </p:blipFill>
        <p:spPr>
          <a:xfrm flipH="1" flipV="1">
            <a:off x="6543040" y="2043430"/>
            <a:ext cx="1456690" cy="145669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19:59:39-d2nf6ap8bjvh7rlj0110.png"/>
          <p:cNvPicPr>
            <a:picLocks noChangeAspect="1"/>
          </p:cNvPicPr>
          <p:nvPr/>
        </p:nvPicPr>
        <p:blipFill>
          <a:blip r:embed="rId7">
            <a:alphaModFix amt="60000"/>
          </a:blip>
          <a:stretch>
            <a:fillRect/>
          </a:stretch>
        </p:blipFill>
        <p:spPr>
          <a:xfrm>
            <a:off x="4328795" y="5132070"/>
            <a:ext cx="461645" cy="462915"/>
          </a:xfrm>
          <a:prstGeom prst="rect">
            <a:avLst/>
          </a:prstGeom>
        </p:spPr>
      </p:pic>
      <p:pic>
        <p:nvPicPr>
          <p:cNvPr id="10" name="Image 5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8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11" name="Shape 3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2" name="Shape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5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7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7" name="Text 9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1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3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3" name="Text 15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Text 16"/>
          <p:cNvSpPr/>
          <p:nvPr/>
        </p:nvSpPr>
        <p:spPr>
          <a:xfrm>
            <a:off x="732155" y="2329180"/>
            <a:ext cx="3596640" cy="6997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Quick Reference</a:t>
            </a:r>
            <a:endParaRPr lang="en-US" sz="1600" dirty="0"/>
          </a:p>
        </p:txBody>
      </p:sp>
      <p:sp>
        <p:nvSpPr>
          <p:cNvPr id="25" name="Text 17"/>
          <p:cNvSpPr/>
          <p:nvPr/>
        </p:nvSpPr>
        <p:spPr>
          <a:xfrm>
            <a:off x="732155" y="3028950"/>
            <a:ext cx="3596640" cy="2962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concise table maps each educational area to AI’s core role and example tools, serving as a quick-reference poster for offices and PD sessions.</a:t>
            </a:r>
            <a:endParaRPr lang="en-US" sz="1600" dirty="0"/>
          </a:p>
        </p:txBody>
      </p:sp>
      <p:sp>
        <p:nvSpPr>
          <p:cNvPr id="26" name="Text 18"/>
          <p:cNvSpPr/>
          <p:nvPr/>
        </p:nvSpPr>
        <p:spPr>
          <a:xfrm>
            <a:off x="7999730" y="2329815"/>
            <a:ext cx="3806190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Guide Adoption</a:t>
            </a:r>
            <a:endParaRPr lang="en-US" sz="1600" dirty="0"/>
          </a:p>
        </p:txBody>
      </p:sp>
      <p:sp>
        <p:nvSpPr>
          <p:cNvPr id="27" name="Text 19"/>
          <p:cNvSpPr/>
          <p:nvPr/>
        </p:nvSpPr>
        <p:spPr>
          <a:xfrm>
            <a:off x="7999730" y="3023870"/>
            <a:ext cx="3596640" cy="2765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cheat sheet ensures staff select vetted solutions, aligning AI choices with district equity goals and protecting student rights.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0-d2nf6b18bjvh7rlj0120.jpg"/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1020" y="532130"/>
            <a:ext cx="1047940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Ethics &amp; Privacy Checklist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19:59:48-d2nf6d18bjvh7rlj01d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1151255" y="-1030605"/>
            <a:ext cx="3615055" cy="8472805"/>
          </a:xfrm>
          <a:prstGeom prst="rect">
            <a:avLst/>
          </a:prstGeom>
        </p:spPr>
      </p:pic>
      <p:pic>
        <p:nvPicPr>
          <p:cNvPr id="5" name="Image 2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8595" y="1642110"/>
            <a:ext cx="688340" cy="691515"/>
          </a:xfrm>
          <a:prstGeom prst="rect">
            <a:avLst/>
          </a:prstGeom>
        </p:spPr>
      </p:pic>
      <p:pic>
        <p:nvPicPr>
          <p:cNvPr id="6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630" y="3331845"/>
            <a:ext cx="688340" cy="691515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970" y="5222875"/>
            <a:ext cx="688340" cy="691515"/>
          </a:xfrm>
          <a:prstGeom prst="rect">
            <a:avLst/>
          </a:prstGeom>
        </p:spPr>
      </p:pic>
      <p:sp>
        <p:nvSpPr>
          <p:cNvPr id="8" name="Text 1"/>
          <p:cNvSpPr/>
          <p:nvPr/>
        </p:nvSpPr>
        <p:spPr>
          <a:xfrm>
            <a:off x="1463040" y="1732280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2"/>
          <p:cNvSpPr/>
          <p:nvPr/>
        </p:nvSpPr>
        <p:spPr>
          <a:xfrm>
            <a:off x="3521075" y="1721485"/>
            <a:ext cx="6654165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Verify Data Encryption</a:t>
            </a:r>
            <a:endParaRPr lang="en-US" sz="1600" dirty="0"/>
          </a:p>
        </p:txBody>
      </p:sp>
      <p:sp>
        <p:nvSpPr>
          <p:cNvPr id="10" name="Text 3"/>
          <p:cNvSpPr/>
          <p:nvPr/>
        </p:nvSpPr>
        <p:spPr>
          <a:xfrm>
            <a:off x="3521075" y="2136140"/>
            <a:ext cx="779526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Before adoption, verify data encryption to protect student information and maintain privacy.</a:t>
            </a:r>
            <a:endParaRPr lang="en-US" sz="1600" dirty="0"/>
          </a:p>
        </p:txBody>
      </p:sp>
      <p:sp>
        <p:nvSpPr>
          <p:cNvPr id="11" name="Text 4"/>
          <p:cNvSpPr/>
          <p:nvPr/>
        </p:nvSpPr>
        <p:spPr>
          <a:xfrm>
            <a:off x="854710" y="3429000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2" name="Text 5"/>
          <p:cNvSpPr/>
          <p:nvPr/>
        </p:nvSpPr>
        <p:spPr>
          <a:xfrm>
            <a:off x="2105025" y="3331845"/>
            <a:ext cx="382524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Bias Audits</a:t>
            </a:r>
            <a:endParaRPr lang="en-US" sz="1600" dirty="0"/>
          </a:p>
        </p:txBody>
      </p:sp>
      <p:sp>
        <p:nvSpPr>
          <p:cNvPr id="13" name="Text 6"/>
          <p:cNvSpPr/>
          <p:nvPr/>
        </p:nvSpPr>
        <p:spPr>
          <a:xfrm>
            <a:off x="2105025" y="3746500"/>
            <a:ext cx="7795260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Conduct bias audits to ensure AI tools are fair and equitable, aligning with district goals.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1543685" y="532574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3408045" y="4942205"/>
            <a:ext cx="3825240" cy="786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Parental Consent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3408045" y="5356860"/>
            <a:ext cx="7794625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Obtain parental consent and provide opt-out paths, ensuring transparency and trust in AI adoption.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0-d2nf6b18bjvh7rlj0120.jpg"/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52-d2nf6e18bjvh7rlj01l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475" y="2244725"/>
            <a:ext cx="10607675" cy="48768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1660" y="532130"/>
            <a:ext cx="1047940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Pilot Rollout Roadmap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11406074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11406074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11406074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1406074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1406074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1406074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382270" y="2431415"/>
            <a:ext cx="2515235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Small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377190" y="3046730"/>
            <a:ext cx="2613660" cy="2726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Begin with a single repetitive task, define measurable goals, and run a 4-week pilot with volunteer teachers.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3340100" y="1816100"/>
            <a:ext cx="2515235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Collect Feedback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3354070" y="2431415"/>
            <a:ext cx="2613660" cy="2726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Gather feedback from pilot participants to identify strengths and areas for improvement.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6285865" y="1816100"/>
            <a:ext cx="2515235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Iterate and Scale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6299835" y="2431415"/>
            <a:ext cx="2658745" cy="2726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Iterate based on feedback, then scale horizontally across subjects and grade levels.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9217660" y="2431415"/>
            <a:ext cx="2515235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Support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9231630" y="3046730"/>
            <a:ext cx="2658745" cy="2726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Embed continuous training and support to ensure smooth adoption and sustained success.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7-d2nf6a98bjvh7rlj00v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" y="0"/>
            <a:ext cx="12191365" cy="68611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88055" y="1666875"/>
            <a:ext cx="7894320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 to Human-Centered AI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6" name="Text 2"/>
          <p:cNvSpPr/>
          <p:nvPr/>
        </p:nvSpPr>
        <p:spPr>
          <a:xfrm>
            <a:off x="4799330" y="3131820"/>
            <a:ext cx="658304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Amplify Human Strengths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5586730" y="3714750"/>
            <a:ext cx="5795645" cy="2319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Reaffirm that AI amplifies educator strengths, personalizes learning, and informs strategy, but never replaces human relationships and ethical reflection.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52-d2nf6e18bjvh7rlj01l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665460" y="330200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160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721169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099607" y="598268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6" name="Shape 12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3-d2nf6998bjvh7rlj00t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1290955" y="4163060"/>
            <a:ext cx="3957955" cy="4481195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9318547" y="609825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5" name="Shape 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2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18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9" name="Shape 13"/>
          <p:cNvSpPr/>
          <p:nvPr/>
        </p:nvSpPr>
        <p:spPr>
          <a:xfrm flipH="1">
            <a:off x="1954073" y="3498532"/>
            <a:ext cx="159385" cy="40259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20" name="Shape 14"/>
          <p:cNvSpPr/>
          <p:nvPr/>
        </p:nvSpPr>
        <p:spPr>
          <a:xfrm flipH="1">
            <a:off x="6996886" y="3498532"/>
            <a:ext cx="159385" cy="40259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pic>
        <p:nvPicPr>
          <p:cNvPr id="21" name="Image 4" descr="https://kimi-img.moonshot.cn/pub/slides/slides_tmpl/image/25-08-27-19:59:33-d2nf6998bjvh7rlj00rg.png"/>
          <p:cNvPicPr>
            <a:picLocks noChangeAspect="1"/>
          </p:cNvPicPr>
          <p:nvPr/>
        </p:nvPicPr>
        <p:blipFill>
          <a:blip r:embed="rId6">
            <a:alphaModFix amt="2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75945" y="1880235"/>
            <a:ext cx="296545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3" name="Text 16"/>
          <p:cNvSpPr/>
          <p:nvPr/>
        </p:nvSpPr>
        <p:spPr>
          <a:xfrm>
            <a:off x="2107108" y="3338512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24" name="Text 17"/>
          <p:cNvSpPr/>
          <p:nvPr/>
        </p:nvSpPr>
        <p:spPr>
          <a:xfrm>
            <a:off x="2728138" y="3449002"/>
            <a:ext cx="2409825" cy="1538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Readiness</a:t>
            </a:r>
            <a:endParaRPr lang="en-US" sz="1600" dirty="0"/>
          </a:p>
        </p:txBody>
      </p:sp>
      <p:sp>
        <p:nvSpPr>
          <p:cNvPr id="25" name="Text 18"/>
          <p:cNvSpPr/>
          <p:nvPr/>
        </p:nvSpPr>
        <p:spPr>
          <a:xfrm>
            <a:off x="7149921" y="3338512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7828101" y="3449002"/>
            <a:ext cx="2409825" cy="1538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Next-Step Playbook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3133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Landscape in Education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32765" y="3225800"/>
            <a:ext cx="11161395" cy="157226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2F5BEE">
                  <a:alpha val="25000"/>
                </a:srgbClr>
              </a:gs>
              <a:gs pos="57000">
                <a:srgbClr val="EAEEF4">
                  <a:alpha val="0"/>
                </a:srgbClr>
              </a:gs>
              <a:gs pos="100000">
                <a:srgbClr val="FFFFFF">
                  <a:alpha val="78000"/>
                </a:srgbClr>
              </a:gs>
            </a:gsLst>
            <a:lin ang="108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532765" y="3225800"/>
            <a:ext cx="11161395" cy="15722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32765" y="4980305"/>
            <a:ext cx="11161395" cy="157226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2F5BEE">
                  <a:alpha val="25000"/>
                </a:srgbClr>
              </a:gs>
              <a:gs pos="57000">
                <a:srgbClr val="EAEEF4">
                  <a:alpha val="0"/>
                </a:srgbClr>
              </a:gs>
              <a:gs pos="100000">
                <a:srgbClr val="FFFFFF">
                  <a:alpha val="7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6" name="Text 3"/>
          <p:cNvSpPr/>
          <p:nvPr/>
        </p:nvSpPr>
        <p:spPr>
          <a:xfrm>
            <a:off x="532765" y="4980305"/>
            <a:ext cx="11161395" cy="15722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32765" y="1504315"/>
            <a:ext cx="11161395" cy="157226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2F5BEE">
                  <a:alpha val="25000"/>
                </a:srgbClr>
              </a:gs>
              <a:gs pos="57000">
                <a:srgbClr val="EAEEF4">
                  <a:alpha val="0"/>
                </a:srgbClr>
              </a:gs>
              <a:gs pos="100000">
                <a:srgbClr val="FFFFFF">
                  <a:alpha val="7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8" name="Text 5"/>
          <p:cNvSpPr/>
          <p:nvPr/>
        </p:nvSpPr>
        <p:spPr>
          <a:xfrm>
            <a:off x="532765" y="1504315"/>
            <a:ext cx="11161395" cy="15722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41020" y="532130"/>
            <a:ext cx="1047940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Everywhere in Learning Today</a:t>
            </a:r>
            <a:endParaRPr lang="en-US" sz="1600" dirty="0"/>
          </a:p>
        </p:txBody>
      </p:sp>
      <p:pic>
        <p:nvPicPr>
          <p:cNvPr id="10" name="Image 1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11" name="Image 2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pic>
        <p:nvPicPr>
          <p:cNvPr id="12" name="Image 3" descr="https://kimi-img.moonshot.cn/pub/slides/slides_tmpl/image/25-08-27-19:59:37-d2nf6a98bjvh7rlj00ug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1369695" y="1567180"/>
            <a:ext cx="1396365" cy="1476375"/>
          </a:xfrm>
          <a:prstGeom prst="rect">
            <a:avLst/>
          </a:prstGeom>
        </p:spPr>
      </p:pic>
      <p:pic>
        <p:nvPicPr>
          <p:cNvPr id="13" name="Image 4" descr="https://kimi-img.moonshot.cn/pub/slides/slides_tmpl/image/25-08-27-19:59:49-d2nf6d98bjvh7rlj01f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981" y="2131785"/>
            <a:ext cx="876300" cy="889000"/>
          </a:xfrm>
          <a:prstGeom prst="rect">
            <a:avLst/>
          </a:prstGeom>
        </p:spPr>
      </p:pic>
      <p:pic>
        <p:nvPicPr>
          <p:cNvPr id="14" name="Image 5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4675" y="1614805"/>
            <a:ext cx="1204595" cy="1209040"/>
          </a:xfrm>
          <a:prstGeom prst="rect">
            <a:avLst/>
          </a:prstGeom>
        </p:spPr>
      </p:pic>
      <p:pic>
        <p:nvPicPr>
          <p:cNvPr id="15" name="Image 6" descr="https://kimi-img.moonshot.cn/pub/slides/slides_tmpl/image/25-08-27-19:59:37-d2nf6a98bjvh7rlj00ug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1069340" y="5031105"/>
            <a:ext cx="1396365" cy="1476375"/>
          </a:xfrm>
          <a:prstGeom prst="rect">
            <a:avLst/>
          </a:prstGeom>
        </p:spPr>
      </p:pic>
      <p:pic>
        <p:nvPicPr>
          <p:cNvPr id="16" name="Image 7" descr="https://kimi-img.moonshot.cn/pub/slides/slides_tmpl/image/25-08-27-19:59:49-d2nf6d98bjvh7rlj01f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288" y="5641023"/>
            <a:ext cx="876300" cy="889000"/>
          </a:xfrm>
          <a:prstGeom prst="rect">
            <a:avLst/>
          </a:prstGeom>
        </p:spPr>
      </p:pic>
      <p:pic>
        <p:nvPicPr>
          <p:cNvPr id="17" name="Image 8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4320" y="5078730"/>
            <a:ext cx="1204595" cy="1209040"/>
          </a:xfrm>
          <a:prstGeom prst="rect">
            <a:avLst/>
          </a:prstGeom>
        </p:spPr>
      </p:pic>
      <p:pic>
        <p:nvPicPr>
          <p:cNvPr id="18" name="Image 9" descr="https://kimi-img.moonshot.cn/pub/slides/slides_tmpl/image/25-08-27-19:59:37-d2nf6a98bjvh7rlj00ug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9723120" y="3263265"/>
            <a:ext cx="1396365" cy="1476375"/>
          </a:xfrm>
          <a:prstGeom prst="rect">
            <a:avLst/>
          </a:prstGeom>
        </p:spPr>
      </p:pic>
      <p:pic>
        <p:nvPicPr>
          <p:cNvPr id="19" name="Image 10" descr="https://kimi-img.moonshot.cn/pub/slides/slides_tmpl/image/25-08-27-19:59:49-d2nf6d98bjvh7rlj01f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4053" y="3858578"/>
            <a:ext cx="876300" cy="889000"/>
          </a:xfrm>
          <a:prstGeom prst="rect">
            <a:avLst/>
          </a:prstGeom>
        </p:spPr>
      </p:pic>
      <p:pic>
        <p:nvPicPr>
          <p:cNvPr id="20" name="Image 11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8100" y="3310890"/>
            <a:ext cx="1204595" cy="1209040"/>
          </a:xfrm>
          <a:prstGeom prst="rect">
            <a:avLst/>
          </a:prstGeom>
        </p:spPr>
      </p:pic>
      <p:sp>
        <p:nvSpPr>
          <p:cNvPr id="21" name="Text 7"/>
          <p:cNvSpPr/>
          <p:nvPr/>
        </p:nvSpPr>
        <p:spPr>
          <a:xfrm>
            <a:off x="2114550" y="1849120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4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2" name="Text 8"/>
          <p:cNvSpPr/>
          <p:nvPr/>
        </p:nvSpPr>
        <p:spPr>
          <a:xfrm>
            <a:off x="3521075" y="1614805"/>
            <a:ext cx="7733665" cy="44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Embedded AI in Education</a:t>
            </a:r>
            <a:endParaRPr lang="en-US" sz="1600" dirty="0"/>
          </a:p>
        </p:txBody>
      </p:sp>
      <p:sp>
        <p:nvSpPr>
          <p:cNvPr id="23" name="Text 9"/>
          <p:cNvSpPr/>
          <p:nvPr/>
        </p:nvSpPr>
        <p:spPr>
          <a:xfrm>
            <a:off x="1458595" y="3715385"/>
            <a:ext cx="7795260" cy="1079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is seamlessly integrated into Learning Management Systems, grading systems, chatbots, and scheduling tools. Educators must recognize its presence to leverage its capabilities effectively.</a:t>
            </a:r>
            <a:endParaRPr lang="en-US" sz="1600" dirty="0"/>
          </a:p>
        </p:txBody>
      </p:sp>
      <p:sp>
        <p:nvSpPr>
          <p:cNvPr id="24" name="Text 10"/>
          <p:cNvSpPr/>
          <p:nvPr/>
        </p:nvSpPr>
        <p:spPr>
          <a:xfrm>
            <a:off x="10387965" y="3547745"/>
            <a:ext cx="866140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4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11"/>
          <p:cNvSpPr/>
          <p:nvPr/>
        </p:nvSpPr>
        <p:spPr>
          <a:xfrm>
            <a:off x="1458595" y="3363595"/>
            <a:ext cx="7795260" cy="36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AI’s Role in Automation</a:t>
            </a:r>
            <a:endParaRPr lang="en-US" sz="1600" dirty="0"/>
          </a:p>
        </p:txBody>
      </p:sp>
      <p:sp>
        <p:nvSpPr>
          <p:cNvPr id="26" name="Text 12"/>
          <p:cNvSpPr/>
          <p:nvPr/>
        </p:nvSpPr>
        <p:spPr>
          <a:xfrm>
            <a:off x="3521075" y="1966595"/>
            <a:ext cx="7795260" cy="1120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handles repetitive tasks like attendance tracking and quiz marking, freeing educators to focus on instructional design, classroom management, and complex decision-making.</a:t>
            </a:r>
            <a:endParaRPr lang="en-US" sz="1600" dirty="0"/>
          </a:p>
        </p:txBody>
      </p:sp>
      <p:sp>
        <p:nvSpPr>
          <p:cNvPr id="27" name="Text 13"/>
          <p:cNvSpPr/>
          <p:nvPr/>
        </p:nvSpPr>
        <p:spPr>
          <a:xfrm>
            <a:off x="1711325" y="5327015"/>
            <a:ext cx="866140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4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14"/>
          <p:cNvSpPr/>
          <p:nvPr/>
        </p:nvSpPr>
        <p:spPr>
          <a:xfrm>
            <a:off x="3225165" y="5093970"/>
            <a:ext cx="7794625" cy="366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Strategic Adoption</a:t>
            </a:r>
            <a:endParaRPr lang="en-US" sz="1600" dirty="0"/>
          </a:p>
        </p:txBody>
      </p:sp>
      <p:sp>
        <p:nvSpPr>
          <p:cNvPr id="29" name="Text 15"/>
          <p:cNvSpPr/>
          <p:nvPr/>
        </p:nvSpPr>
        <p:spPr>
          <a:xfrm>
            <a:off x="3225165" y="5445760"/>
            <a:ext cx="7795260" cy="1095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Understanding where AI fits ensures strategic adoption, enhancing efficiency without compromising the human touch in education.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7-d2nf6cp8bjvh7rlj01a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42-d2nf6bh8bjvh7rlj017g.png"/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61645" y="1942465"/>
            <a:ext cx="11273790" cy="450786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77875" y="646430"/>
            <a:ext cx="1064958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Human-AI Partnership Rules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821055" y="2287905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Division of Responsibilities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795655" y="2704465"/>
            <a:ext cx="4998085" cy="1598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excels at high-volume, rules-based tasks, while humans excel at pedagogy, classroom climate, ethical decisions, and creative curriculum design. This clear division enhances educational outcomes.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6457950" y="4302760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Learner Agency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457950" y="4719320"/>
            <a:ext cx="4998085" cy="1598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understanding AI’s role, educators can prevent fear and misuse, ensuring that AI augments rather than replaces human interaction, protecting learner agency and engagement.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Personalized &amp; Adaptive Learning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4-d2nf6c18bjvh7rlj018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51-d2nf6dp8bjvh7rlj01k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32130"/>
            <a:ext cx="12192000" cy="588645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1660" y="753110"/>
            <a:ext cx="10479405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 Engines Tailor Pathways</a:t>
            </a:r>
            <a:endParaRPr lang="en-US" sz="1600" dirty="0"/>
          </a:p>
        </p:txBody>
      </p:sp>
      <p:pic>
        <p:nvPicPr>
          <p:cNvPr id="5" name="Image 2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999490"/>
            <a:ext cx="762000" cy="76200"/>
          </a:xfrm>
          <a:prstGeom prst="rect">
            <a:avLst/>
          </a:prstGeom>
        </p:spPr>
      </p:pic>
      <p:pic>
        <p:nvPicPr>
          <p:cNvPr id="6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1130300"/>
            <a:ext cx="762000" cy="76200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581660" y="2120900"/>
            <a:ext cx="5175250" cy="401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Dynamic Learning Paths</a:t>
            </a:r>
            <a:endParaRPr lang="en-US" sz="1600" dirty="0"/>
          </a:p>
        </p:txBody>
      </p:sp>
      <p:sp>
        <p:nvSpPr>
          <p:cNvPr id="8" name="Text 2"/>
          <p:cNvSpPr/>
          <p:nvPr/>
        </p:nvSpPr>
        <p:spPr>
          <a:xfrm>
            <a:off x="581660" y="2522220"/>
            <a:ext cx="5175885" cy="1483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Platforms like Knewton Alta and DreamBox analyze student interactions to sequence skills dynamically, adjusting difficulty based on performance.</a:t>
            </a:r>
            <a:endParaRPr lang="en-US" sz="1600" dirty="0"/>
          </a:p>
        </p:txBody>
      </p:sp>
      <p:sp>
        <p:nvSpPr>
          <p:cNvPr id="9" name="Text 3"/>
          <p:cNvSpPr/>
          <p:nvPr/>
        </p:nvSpPr>
        <p:spPr>
          <a:xfrm>
            <a:off x="581660" y="4095115"/>
            <a:ext cx="5175250" cy="401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Targeted Resources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581660" y="4496435"/>
            <a:ext cx="5175885" cy="1763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surfaces targeted resources, ensuring students receive personalized support tailored to their learning gaps.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6533515" y="2120900"/>
            <a:ext cx="5175250" cy="401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Adaptation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6533515" y="2522220"/>
            <a:ext cx="5176520" cy="1483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 engines provide real-time feedback, enabling students to progress at their own pace without waiting for weekly reviews.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6533515" y="4095115"/>
            <a:ext cx="5175250" cy="4025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Closing Learning Gaps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6533515" y="4496435"/>
            <a:ext cx="5176520" cy="1763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identifying and addressing gaps early, adaptive learning ensures that students master foundational skills before moving 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5-d2nf6c98bjvh7rlj019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0279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43-d2nf6bp8bjvh7rlj018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1290" y="2486660"/>
            <a:ext cx="9105265" cy="391604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30860" y="1240155"/>
            <a:ext cx="11169650" cy="83058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Feedback Loops</a:t>
            </a:r>
            <a:endParaRPr lang="en-US" sz="1600" dirty="0"/>
          </a:p>
        </p:txBody>
      </p:sp>
      <p:pic>
        <p:nvPicPr>
          <p:cNvPr id="5" name="Image 2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6" name="Shape 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7" name="Text 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2" name="Image 3" descr="https://kimi-img.moonshot.cn/pub/slides/slides_tmpl/image/25-08-27-19:59:47-d2nf6cp8bjvh7rlj01b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410" y="4102100"/>
            <a:ext cx="2884170" cy="1807845"/>
          </a:xfrm>
          <a:prstGeom prst="rect">
            <a:avLst/>
          </a:prstGeom>
        </p:spPr>
      </p:pic>
      <p:pic>
        <p:nvPicPr>
          <p:cNvPr id="13" name="Image 4" descr="https://kimi-img.moonshot.cn/pub/slides/slides_tmpl/image/25-08-27-19:59:39-d2nf6ap8bjvh7rlj011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040" y="3285490"/>
            <a:ext cx="262255" cy="263525"/>
          </a:xfrm>
          <a:prstGeom prst="rect">
            <a:avLst/>
          </a:prstGeom>
        </p:spPr>
      </p:pic>
      <p:pic>
        <p:nvPicPr>
          <p:cNvPr id="14" name="Image 5" descr="https://kimi-img.moonshot.cn/pub/slides/slides_tmpl/image/25-08-27-19:59:33-d2nf6998bjvh7rlj00sg.png"/>
          <p:cNvPicPr>
            <a:picLocks noChangeAspect="1"/>
          </p:cNvPicPr>
          <p:nvPr/>
        </p:nvPicPr>
        <p:blipFill>
          <a:blip r:embed="rId8">
            <a:alphaModFix amt="40000"/>
          </a:blip>
          <a:stretch>
            <a:fillRect/>
          </a:stretch>
        </p:blipFill>
        <p:spPr>
          <a:xfrm>
            <a:off x="785495" y="3761105"/>
            <a:ext cx="469900" cy="340995"/>
          </a:xfrm>
          <a:prstGeom prst="rect">
            <a:avLst/>
          </a:prstGeom>
        </p:spPr>
      </p:pic>
      <p:sp>
        <p:nvSpPr>
          <p:cNvPr id="15" name="Shape 7"/>
          <p:cNvSpPr/>
          <p:nvPr/>
        </p:nvSpPr>
        <p:spPr>
          <a:xfrm rot="16200000">
            <a:off x="379730" y="3850005"/>
            <a:ext cx="913765" cy="209550"/>
          </a:xfrm>
          <a:prstGeom prst="parallelogram">
            <a:avLst>
              <a:gd name="adj" fmla="val 38342"/>
            </a:avLst>
          </a:prstGeom>
          <a:solidFill>
            <a:srgbClr val="2F5BEE">
              <a:alpha val="34118"/>
            </a:srgbClr>
          </a:solidFill>
          <a:ln/>
        </p:spPr>
      </p:sp>
      <p:sp>
        <p:nvSpPr>
          <p:cNvPr id="16" name="Text 8"/>
          <p:cNvSpPr/>
          <p:nvPr/>
        </p:nvSpPr>
        <p:spPr>
          <a:xfrm rot="16200000">
            <a:off x="379730" y="3850005"/>
            <a:ext cx="913765" cy="2095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9"/>
          <p:cNvSpPr/>
          <p:nvPr/>
        </p:nvSpPr>
        <p:spPr>
          <a:xfrm rot="16200000" flipV="1">
            <a:off x="1584325" y="3179445"/>
            <a:ext cx="692150" cy="123190"/>
          </a:xfrm>
          <a:prstGeom prst="parallelogram">
            <a:avLst>
              <a:gd name="adj" fmla="val 38342"/>
            </a:avLst>
          </a:prstGeom>
          <a:solidFill>
            <a:srgbClr val="2F5BEE">
              <a:alpha val="12941"/>
            </a:srgbClr>
          </a:solidFill>
          <a:ln/>
        </p:spPr>
      </p:sp>
      <p:sp>
        <p:nvSpPr>
          <p:cNvPr id="18" name="Text 10"/>
          <p:cNvSpPr/>
          <p:nvPr/>
        </p:nvSpPr>
        <p:spPr>
          <a:xfrm rot="16200000">
            <a:off x="1584325" y="3179445"/>
            <a:ext cx="692150" cy="1231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1"/>
          <p:cNvSpPr/>
          <p:nvPr/>
        </p:nvSpPr>
        <p:spPr>
          <a:xfrm rot="16200000" flipV="1">
            <a:off x="1781175" y="3522345"/>
            <a:ext cx="692150" cy="76200"/>
          </a:xfrm>
          <a:prstGeom prst="parallelogram">
            <a:avLst>
              <a:gd name="adj" fmla="val 38342"/>
            </a:avLst>
          </a:prstGeom>
          <a:solidFill>
            <a:srgbClr val="4B8BF7">
              <a:alpha val="45882"/>
            </a:srgbClr>
          </a:solidFill>
          <a:ln/>
        </p:spPr>
      </p:sp>
      <p:sp>
        <p:nvSpPr>
          <p:cNvPr id="20" name="Text 12"/>
          <p:cNvSpPr/>
          <p:nvPr/>
        </p:nvSpPr>
        <p:spPr>
          <a:xfrm rot="16200000">
            <a:off x="1781175" y="3522345"/>
            <a:ext cx="692150" cy="76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3"/>
          <p:cNvSpPr/>
          <p:nvPr/>
        </p:nvSpPr>
        <p:spPr>
          <a:xfrm>
            <a:off x="3370580" y="2826385"/>
            <a:ext cx="3712210" cy="69215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 Hints and Examples</a:t>
            </a:r>
            <a:endParaRPr lang="en-US" sz="1600" dirty="0"/>
          </a:p>
        </p:txBody>
      </p:sp>
      <p:sp>
        <p:nvSpPr>
          <p:cNvPr id="22" name="Text 14"/>
          <p:cNvSpPr/>
          <p:nvPr/>
        </p:nvSpPr>
        <p:spPr>
          <a:xfrm>
            <a:off x="3512820" y="3658870"/>
            <a:ext cx="3385820" cy="2693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delivers instant hints and worked examples during practice, maintaining student motivation and enabling mastery-based progression.</a:t>
            </a:r>
            <a:endParaRPr lang="en-US" sz="1600" dirty="0"/>
          </a:p>
        </p:txBody>
      </p:sp>
      <p:sp>
        <p:nvSpPr>
          <p:cNvPr id="23" name="Text 15"/>
          <p:cNvSpPr/>
          <p:nvPr/>
        </p:nvSpPr>
        <p:spPr>
          <a:xfrm>
            <a:off x="7479665" y="2826385"/>
            <a:ext cx="3712210" cy="69215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Flagging Persistent Errors</a:t>
            </a:r>
            <a:endParaRPr lang="en-US" sz="1600" dirty="0"/>
          </a:p>
        </p:txBody>
      </p:sp>
      <p:sp>
        <p:nvSpPr>
          <p:cNvPr id="24" name="Text 16"/>
          <p:cNvSpPr/>
          <p:nvPr/>
        </p:nvSpPr>
        <p:spPr>
          <a:xfrm>
            <a:off x="7621905" y="3658870"/>
            <a:ext cx="3385820" cy="2693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flags persistent errors for instructor intervention, ensuring that misconceptions are addressed promptly.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1229</Words>
  <Application>Microsoft Office PowerPoint</Application>
  <PresentationFormat>Widescreen</PresentationFormat>
  <Paragraphs>196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Noto Sans SC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Empowering Education</dc:title>
  <dc:subject>AI Empowering Education</dc:subject>
  <dc:creator>Kimi</dc:creator>
  <cp:lastModifiedBy>Sean</cp:lastModifiedBy>
  <cp:revision>2</cp:revision>
  <dcterms:created xsi:type="dcterms:W3CDTF">2025-12-02T06:10:40Z</dcterms:created>
  <dcterms:modified xsi:type="dcterms:W3CDTF">2025-12-02T06:11:17Z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 Empowering Education","ContentProducer":"001191110108MACG2KBH8F10000","ProduceID":"d4n84s2hra04ts4c3elg","ReservedCode1":"","ContentPropagator":"001191110108MACG2KBH8F20000","PropagateID":"d4n84s2hra04ts4c3elg","ReservedCode2":""}</vt:lpwstr>
  </property>
</Properties>
</file>